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1" roundtripDataSignature="AMtx7miI5lcU2mrp/O+Qs6xwVEITr35Vt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C7AFE7-89E6-4A81-8FAB-828076EB1EEA}" v="1" dt="2024-12-05T10:16:47.9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96" y="21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North" userId="52e2d7fe0a4c5456" providerId="LiveId" clId="{CEC7AFE7-89E6-4A81-8FAB-828076EB1EEA}"/>
    <pc:docChg chg="custSel modSld">
      <pc:chgData name="Sally North" userId="52e2d7fe0a4c5456" providerId="LiveId" clId="{CEC7AFE7-89E6-4A81-8FAB-828076EB1EEA}" dt="2024-12-05T10:16:48.061" v="4" actId="27636"/>
      <pc:docMkLst>
        <pc:docMk/>
      </pc:docMkLst>
      <pc:sldChg chg="addSp delSp modSp mod">
        <pc:chgData name="Sally North" userId="52e2d7fe0a4c5456" providerId="LiveId" clId="{CEC7AFE7-89E6-4A81-8FAB-828076EB1EEA}" dt="2024-12-05T10:16:47.910" v="3"/>
        <pc:sldMkLst>
          <pc:docMk/>
          <pc:sldMk cId="0" sldId="256"/>
        </pc:sldMkLst>
        <pc:spChg chg="del mod">
          <ac:chgData name="Sally North" userId="52e2d7fe0a4c5456" providerId="LiveId" clId="{CEC7AFE7-89E6-4A81-8FAB-828076EB1EEA}" dt="2024-12-05T10:16:40.875" v="2" actId="478"/>
          <ac:spMkLst>
            <pc:docMk/>
            <pc:sldMk cId="0" sldId="256"/>
            <ac:spMk id="89" creationId="{00000000-0000-0000-0000-000000000000}"/>
          </ac:spMkLst>
        </pc:spChg>
        <pc:picChg chg="add">
          <ac:chgData name="Sally North" userId="52e2d7fe0a4c5456" providerId="LiveId" clId="{CEC7AFE7-89E6-4A81-8FAB-828076EB1EEA}" dt="2024-12-05T10:16:47.910" v="3"/>
          <ac:picMkLst>
            <pc:docMk/>
            <pc:sldMk cId="0" sldId="256"/>
            <ac:picMk id="2" creationId="{4A26B903-6A07-B97E-F327-1F25AE8FDE27}"/>
          </ac:picMkLst>
        </pc:picChg>
        <pc:picChg chg="del">
          <ac:chgData name="Sally North" userId="52e2d7fe0a4c5456" providerId="LiveId" clId="{CEC7AFE7-89E6-4A81-8FAB-828076EB1EEA}" dt="2024-12-05T10:16:37.417" v="0" actId="478"/>
          <ac:picMkLst>
            <pc:docMk/>
            <pc:sldMk cId="0" sldId="256"/>
            <ac:picMk id="90" creationId="{00000000-0000-0000-0000-000000000000}"/>
          </ac:picMkLst>
        </pc:picChg>
      </pc:sldChg>
      <pc:sldChg chg="modSp mod">
        <pc:chgData name="Sally North" userId="52e2d7fe0a4c5456" providerId="LiveId" clId="{CEC7AFE7-89E6-4A81-8FAB-828076EB1EEA}" dt="2024-12-05T10:16:48.061" v="4" actId="27636"/>
        <pc:sldMkLst>
          <pc:docMk/>
          <pc:sldMk cId="0" sldId="281"/>
        </pc:sldMkLst>
        <pc:spChg chg="mod">
          <ac:chgData name="Sally North" userId="52e2d7fe0a4c5456" providerId="LiveId" clId="{CEC7AFE7-89E6-4A81-8FAB-828076EB1EEA}" dt="2024-12-05T10:16:48.061" v="4" actId="27636"/>
          <ac:spMkLst>
            <pc:docMk/>
            <pc:sldMk cId="0" sldId="281"/>
            <ac:spMk id="29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AU"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AU"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84" name="Google Shape;8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0" name="Google Shape;160;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8" name="Google Shape;168;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9" name="Google Shape;169;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6" name="Google Shape;176;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7" name="Google Shape;177;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4" name="Google Shape;184;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5" name="Google Shape;185;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AU" sz="1200" b="0" i="0" u="none" strike="noStrike" cap="none">
                <a:solidFill>
                  <a:srgbClr val="000000"/>
                </a:solidFill>
                <a:latin typeface="Calibri"/>
                <a:ea typeface="Calibri"/>
                <a:cs typeface="Calibri"/>
                <a:sym typeface="Calibri"/>
              </a:rPr>
              <a:t>13</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2" name="Google Shape;192;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3" name="Google Shape;193;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AU" sz="1200" b="0" i="0" u="none" strike="noStrike" cap="none">
                <a:solidFill>
                  <a:srgbClr val="000000"/>
                </a:solidFill>
                <a:latin typeface="Calibri"/>
                <a:ea typeface="Calibri"/>
                <a:cs typeface="Calibri"/>
                <a:sym typeface="Calibri"/>
              </a:rPr>
              <a:t>14</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0" name="Google Shape;200;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1" name="Google Shape;201;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AU" sz="1200" b="0" i="0" u="none" strike="noStrike" cap="none">
                <a:solidFill>
                  <a:srgbClr val="000000"/>
                </a:solidFill>
                <a:latin typeface="Calibri"/>
                <a:ea typeface="Calibri"/>
                <a:cs typeface="Calibri"/>
                <a:sym typeface="Calibri"/>
              </a:rPr>
              <a:t>15</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8" name="Google Shape;208;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9" name="Google Shape;209;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AU" sz="1200" b="0" i="0" u="none" strike="noStrike" cap="none">
                <a:solidFill>
                  <a:srgbClr val="000000"/>
                </a:solidFill>
                <a:latin typeface="Calibri"/>
                <a:ea typeface="Calibri"/>
                <a:cs typeface="Calibri"/>
                <a:sym typeface="Calibri"/>
              </a:rPr>
              <a:t>16</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6" name="Google Shape;216;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7" name="Google Shape;217;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AU" sz="1200" b="0" i="0" u="none" strike="noStrike" cap="none">
                <a:solidFill>
                  <a:srgbClr val="000000"/>
                </a:solidFill>
                <a:latin typeface="Calibri"/>
                <a:ea typeface="Calibri"/>
                <a:cs typeface="Calibri"/>
                <a:sym typeface="Calibri"/>
              </a:rPr>
              <a:t>17</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4" name="Google Shape;224;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5" name="Google Shape;225;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AU" sz="1200" b="0" i="0" u="none" strike="noStrike" cap="none">
                <a:solidFill>
                  <a:srgbClr val="000000"/>
                </a:solidFill>
                <a:latin typeface="Calibri"/>
                <a:ea typeface="Calibri"/>
                <a:cs typeface="Calibri"/>
                <a:sym typeface="Calibri"/>
              </a:rPr>
              <a:t>18</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2" name="Google Shape;232;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3" name="Google Shape;233;p1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AU" sz="1200" b="0" i="0" u="none" strike="noStrike" cap="none">
                <a:solidFill>
                  <a:srgbClr val="000000"/>
                </a:solidFill>
                <a:latin typeface="Calibri"/>
                <a:ea typeface="Calibri"/>
                <a:cs typeface="Calibri"/>
                <a:sym typeface="Calibri"/>
              </a:rPr>
              <a:t>19</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0" name="Google Shape;240;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1" name="Google Shape;241;p2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AU" sz="1200" b="0" i="0" u="none" strike="noStrike" cap="none">
                <a:solidFill>
                  <a:srgbClr val="000000"/>
                </a:solidFill>
                <a:latin typeface="Calibri"/>
                <a:ea typeface="Calibri"/>
                <a:cs typeface="Calibri"/>
                <a:sym typeface="Calibri"/>
              </a:rPr>
              <a:t>20</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8" name="Google Shape;248;p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9" name="Google Shape;249;p2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AU" sz="1200" b="0" i="0" u="none" strike="noStrike" cap="none">
                <a:solidFill>
                  <a:srgbClr val="000000"/>
                </a:solidFill>
                <a:latin typeface="Calibri"/>
                <a:ea typeface="Calibri"/>
                <a:cs typeface="Calibri"/>
                <a:sym typeface="Calibri"/>
              </a:rPr>
              <a:t>21</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6" name="Google Shape;256;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7" name="Google Shape;257;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AU" sz="1200" b="0" i="0" u="none" strike="noStrike" cap="none">
                <a:solidFill>
                  <a:srgbClr val="000000"/>
                </a:solidFill>
                <a:latin typeface="Calibri"/>
                <a:ea typeface="Calibri"/>
                <a:cs typeface="Calibri"/>
                <a:sym typeface="Calibri"/>
              </a:rPr>
              <a:t>22</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4" name="Google Shape;264;p2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5" name="Google Shape;265;p2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AU" sz="1200" b="0" i="0" u="none" strike="noStrike" cap="none">
                <a:solidFill>
                  <a:srgbClr val="000000"/>
                </a:solidFill>
                <a:latin typeface="Calibri"/>
                <a:ea typeface="Calibri"/>
                <a:cs typeface="Calibri"/>
                <a:sym typeface="Calibri"/>
              </a:rPr>
              <a:t>23</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2" name="Google Shape;272;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sz="1200" b="1" i="0" u="none" strike="noStrike">
                <a:solidFill>
                  <a:schemeClr val="dk1"/>
                </a:solidFill>
                <a:latin typeface="Calibri"/>
                <a:ea typeface="Calibri"/>
                <a:cs typeface="Calibri"/>
                <a:sym typeface="Calibri"/>
              </a:rPr>
              <a:t>Summary</a:t>
            </a:r>
            <a:endParaRPr b="1"/>
          </a:p>
          <a:p>
            <a:pPr marL="0" lvl="0" indent="0" algn="l" rtl="0">
              <a:spcBef>
                <a:spcPts val="0"/>
              </a:spcBef>
              <a:spcAft>
                <a:spcPts val="0"/>
              </a:spcAft>
              <a:buNone/>
            </a:pPr>
            <a:br>
              <a:rPr lang="en-AU"/>
            </a:br>
            <a:endParaRPr/>
          </a:p>
        </p:txBody>
      </p:sp>
      <p:sp>
        <p:nvSpPr>
          <p:cNvPr id="273" name="Google Shape;273;p2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0" name="Google Shape;280;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sz="1200" b="1" i="0" u="none" strike="noStrike">
                <a:solidFill>
                  <a:schemeClr val="dk1"/>
                </a:solidFill>
                <a:latin typeface="Calibri"/>
                <a:ea typeface="Calibri"/>
                <a:cs typeface="Calibri"/>
                <a:sym typeface="Calibri"/>
              </a:rPr>
              <a:t>Summary</a:t>
            </a:r>
            <a:endParaRPr b="1"/>
          </a:p>
          <a:p>
            <a:pPr marL="0" lvl="0" indent="0" algn="l" rtl="0">
              <a:spcBef>
                <a:spcPts val="0"/>
              </a:spcBef>
              <a:spcAft>
                <a:spcPts val="0"/>
              </a:spcAft>
              <a:buNone/>
            </a:pPr>
            <a:br>
              <a:rPr lang="en-AU"/>
            </a:br>
            <a:endParaRPr/>
          </a:p>
        </p:txBody>
      </p:sp>
      <p:sp>
        <p:nvSpPr>
          <p:cNvPr id="281" name="Google Shape;281;p2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25</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p2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8" name="Google Shape;288;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103" name="Google Shape;103;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1" name="Google Shape;111;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9" name="Google Shape;119;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0" name="Google Shape;120;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8" name="Google Shape;128;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9" name="Google Shape;129;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6" name="Google Shape;136;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7" name="Google Shape;137;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5" name="Google Shape;145;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2" name="Google Shape;152;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3" name="Google Shape;153;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0"/>
        <p:cNvGrpSpPr/>
        <p:nvPr/>
      </p:nvGrpSpPr>
      <p:grpSpPr>
        <a:xfrm>
          <a:off x="0" y="0"/>
          <a:ext cx="0" cy="0"/>
          <a:chOff x="0" y="0"/>
          <a:chExt cx="0" cy="0"/>
        </a:xfrm>
      </p:grpSpPr>
      <p:sp>
        <p:nvSpPr>
          <p:cNvPr id="71" name="Google Shape;71;p3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37"/>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3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3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3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6"/>
        <p:cNvGrpSpPr/>
        <p:nvPr/>
      </p:nvGrpSpPr>
      <p:grpSpPr>
        <a:xfrm>
          <a:off x="0" y="0"/>
          <a:ext cx="0" cy="0"/>
          <a:chOff x="0" y="0"/>
          <a:chExt cx="0" cy="0"/>
        </a:xfrm>
      </p:grpSpPr>
      <p:sp>
        <p:nvSpPr>
          <p:cNvPr id="77" name="Google Shape;77;p38"/>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38"/>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3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2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2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30"/>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30"/>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28" name="Google Shape;28;p30"/>
          <p:cNvPicPr preferRelativeResize="0"/>
          <p:nvPr/>
        </p:nvPicPr>
        <p:blipFill rotWithShape="1">
          <a:blip r:embed="rId2">
            <a:alphaModFix/>
          </a:blip>
          <a:srcRect/>
          <a:stretch/>
        </p:blipFill>
        <p:spPr>
          <a:xfrm>
            <a:off x="10528882" y="-11112"/>
            <a:ext cx="1663118" cy="131940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31"/>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31"/>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2" name="Google Shape;32;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3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3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3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2"/>
        <p:cNvGrpSpPr/>
        <p:nvPr/>
      </p:nvGrpSpPr>
      <p:grpSpPr>
        <a:xfrm>
          <a:off x="0" y="0"/>
          <a:ext cx="0" cy="0"/>
          <a:chOff x="0" y="0"/>
          <a:chExt cx="0" cy="0"/>
        </a:xfrm>
      </p:grpSpPr>
      <p:sp>
        <p:nvSpPr>
          <p:cNvPr id="43" name="Google Shape;43;p33"/>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33"/>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3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33"/>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33"/>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6"/>
        <p:cNvGrpSpPr/>
        <p:nvPr/>
      </p:nvGrpSpPr>
      <p:grpSpPr>
        <a:xfrm>
          <a:off x="0" y="0"/>
          <a:ext cx="0" cy="0"/>
          <a:chOff x="0" y="0"/>
          <a:chExt cx="0" cy="0"/>
        </a:xfrm>
      </p:grpSpPr>
      <p:sp>
        <p:nvSpPr>
          <p:cNvPr id="57" name="Google Shape;57;p3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3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9" name="Google Shape;59;p3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0" name="Google Shape;60;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3"/>
        <p:cNvGrpSpPr/>
        <p:nvPr/>
      </p:nvGrpSpPr>
      <p:grpSpPr>
        <a:xfrm>
          <a:off x="0" y="0"/>
          <a:ext cx="0" cy="0"/>
          <a:chOff x="0" y="0"/>
          <a:chExt cx="0" cy="0"/>
        </a:xfrm>
      </p:grpSpPr>
      <p:sp>
        <p:nvSpPr>
          <p:cNvPr id="64" name="Google Shape;64;p3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36"/>
          <p:cNvSpPr>
            <a:spLocks noGrp="1"/>
          </p:cNvSpPr>
          <p:nvPr>
            <p:ph type="pic" idx="2"/>
          </p:nvPr>
        </p:nvSpPr>
        <p:spPr>
          <a:xfrm>
            <a:off x="5183188" y="987425"/>
            <a:ext cx="6172200" cy="4873625"/>
          </a:xfrm>
          <a:prstGeom prst="rect">
            <a:avLst/>
          </a:prstGeom>
          <a:noFill/>
          <a:ln>
            <a:noFill/>
          </a:ln>
        </p:spPr>
      </p:sp>
      <p:sp>
        <p:nvSpPr>
          <p:cNvPr id="66" name="Google Shape;66;p3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7" name="Google Shape;67;p3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3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
          <p:cNvSpPr txBox="1"/>
          <p:nvPr/>
        </p:nvSpPr>
        <p:spPr>
          <a:xfrm>
            <a:off x="1676401" y="1989139"/>
            <a:ext cx="8812213" cy="193899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AU" sz="4000" b="1" i="0" u="none" strike="noStrike" cap="none">
                <a:solidFill>
                  <a:schemeClr val="dk1"/>
                </a:solidFill>
                <a:latin typeface="Arial"/>
                <a:ea typeface="Arial"/>
                <a:cs typeface="Arial"/>
                <a:sym typeface="Arial"/>
              </a:rPr>
              <a:t>Chapter 7: Events of the Future</a:t>
            </a:r>
            <a:endParaRPr/>
          </a:p>
          <a:p>
            <a:pPr marL="0" marR="0" lvl="0" indent="0" algn="ctr" rtl="0">
              <a:spcBef>
                <a:spcPts val="0"/>
              </a:spcBef>
              <a:spcAft>
                <a:spcPts val="0"/>
              </a:spcAft>
              <a:buNone/>
            </a:pPr>
            <a:endParaRPr sz="4000" b="1" i="0" u="none" strike="noStrike" cap="none">
              <a:solidFill>
                <a:schemeClr val="dk1"/>
              </a:solidFill>
              <a:latin typeface="Arial"/>
              <a:ea typeface="Arial"/>
              <a:cs typeface="Arial"/>
              <a:sym typeface="Arial"/>
            </a:endParaRPr>
          </a:p>
          <a:p>
            <a:pPr marL="0" marR="0" lvl="0" indent="0" algn="ctr" rtl="0">
              <a:spcBef>
                <a:spcPts val="0"/>
              </a:spcBef>
              <a:spcAft>
                <a:spcPts val="0"/>
              </a:spcAft>
              <a:buNone/>
            </a:pPr>
            <a:endParaRPr sz="4000" b="1" i="0" u="none" strike="noStrike" cap="none">
              <a:solidFill>
                <a:schemeClr val="dk1"/>
              </a:solidFill>
              <a:latin typeface="Arial"/>
              <a:ea typeface="Arial"/>
              <a:cs typeface="Arial"/>
              <a:sym typeface="Arial"/>
            </a:endParaRPr>
          </a:p>
        </p:txBody>
      </p:sp>
      <p:sp>
        <p:nvSpPr>
          <p:cNvPr id="88" name="Google Shape;88;p1"/>
          <p:cNvSpPr/>
          <p:nvPr/>
        </p:nvSpPr>
        <p:spPr>
          <a:xfrm>
            <a:off x="1524000" y="43934"/>
            <a:ext cx="264816" cy="369332"/>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91" name="Google Shape;91;p1" descr="A picture containing drawing&#10;&#10;Description automatically generated"/>
          <p:cNvPicPr preferRelativeResize="0"/>
          <p:nvPr/>
        </p:nvPicPr>
        <p:blipFill rotWithShape="1">
          <a:blip r:embed="rId3">
            <a:alphaModFix/>
          </a:blip>
          <a:srcRect/>
          <a:stretch/>
        </p:blipFill>
        <p:spPr>
          <a:xfrm>
            <a:off x="48504" y="6084016"/>
            <a:ext cx="713496" cy="687013"/>
          </a:xfrm>
          <a:prstGeom prst="rect">
            <a:avLst/>
          </a:prstGeom>
          <a:noFill/>
          <a:ln>
            <a:noFill/>
          </a:ln>
        </p:spPr>
      </p:pic>
      <p:pic>
        <p:nvPicPr>
          <p:cNvPr id="92" name="Google Shape;92;p1" descr="A picture containing drawing&#10;&#10;Description automatically generated"/>
          <p:cNvPicPr preferRelativeResize="0"/>
          <p:nvPr/>
        </p:nvPicPr>
        <p:blipFill rotWithShape="1">
          <a:blip r:embed="rId3">
            <a:alphaModFix/>
          </a:blip>
          <a:srcRect/>
          <a:stretch/>
        </p:blipFill>
        <p:spPr>
          <a:xfrm>
            <a:off x="11430000" y="6084016"/>
            <a:ext cx="713496" cy="687013"/>
          </a:xfrm>
          <a:prstGeom prst="rect">
            <a:avLst/>
          </a:prstGeom>
          <a:noFill/>
          <a:ln>
            <a:noFill/>
          </a:ln>
        </p:spPr>
      </p:pic>
      <p:pic>
        <p:nvPicPr>
          <p:cNvPr id="2" name="Picture 1">
            <a:extLst>
              <a:ext uri="{FF2B5EF4-FFF2-40B4-BE49-F238E27FC236}">
                <a16:creationId xmlns:a16="http://schemas.microsoft.com/office/drawing/2014/main" id="{4A26B903-6A07-B97E-F327-1F25AE8FDE27}"/>
              </a:ext>
            </a:extLst>
          </p:cNvPr>
          <p:cNvPicPr>
            <a:picLocks noChangeAspect="1"/>
          </p:cNvPicPr>
          <p:nvPr/>
        </p:nvPicPr>
        <p:blipFill>
          <a:blip r:embed="rId4"/>
          <a:stretch>
            <a:fillRect/>
          </a:stretch>
        </p:blipFill>
        <p:spPr>
          <a:xfrm>
            <a:off x="404891" y="133826"/>
            <a:ext cx="11382218" cy="659034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0"/>
          <p:cNvSpPr txBox="1">
            <a:spLocks noGrp="1"/>
          </p:cNvSpPr>
          <p:nvPr>
            <p:ph type="title"/>
          </p:nvPr>
        </p:nvSpPr>
        <p:spPr>
          <a:xfrm>
            <a:off x="838200" y="136525"/>
            <a:ext cx="10515600" cy="7778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Event Sustainability and Inclusivity</a:t>
            </a:r>
            <a:endParaRPr/>
          </a:p>
        </p:txBody>
      </p:sp>
      <p:sp>
        <p:nvSpPr>
          <p:cNvPr id="164" name="Google Shape;164;p10"/>
          <p:cNvSpPr txBox="1">
            <a:spLocks noGrp="1"/>
          </p:cNvSpPr>
          <p:nvPr>
            <p:ph type="body" idx="1"/>
          </p:nvPr>
        </p:nvSpPr>
        <p:spPr>
          <a:xfrm>
            <a:off x="838200" y="914400"/>
            <a:ext cx="10515600" cy="538106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The event itself should be staged in an environmentally sensitive way reflected in such measures as:</a:t>
            </a:r>
            <a:endParaRPr/>
          </a:p>
          <a:p>
            <a:pPr marL="685800" lvl="1" indent="-228600" algn="l" rtl="0">
              <a:lnSpc>
                <a:spcPct val="90000"/>
              </a:lnSpc>
              <a:spcBef>
                <a:spcPts val="500"/>
              </a:spcBef>
              <a:spcAft>
                <a:spcPts val="0"/>
              </a:spcAft>
              <a:buClr>
                <a:schemeClr val="dk1"/>
              </a:buClr>
              <a:buSzPts val="2800"/>
              <a:buChar char="•"/>
            </a:pPr>
            <a:r>
              <a:rPr lang="en-AU" sz="2800"/>
              <a:t>offsetting carbon emissions for event attendees;</a:t>
            </a:r>
            <a:endParaRPr/>
          </a:p>
          <a:p>
            <a:pPr marL="685800" lvl="1" indent="-228600" algn="l" rtl="0">
              <a:lnSpc>
                <a:spcPct val="90000"/>
              </a:lnSpc>
              <a:spcBef>
                <a:spcPts val="500"/>
              </a:spcBef>
              <a:spcAft>
                <a:spcPts val="0"/>
              </a:spcAft>
              <a:buClr>
                <a:schemeClr val="dk1"/>
              </a:buClr>
              <a:buSzPts val="2800"/>
              <a:buChar char="•"/>
            </a:pPr>
            <a:r>
              <a:rPr lang="en-AU" sz="2800"/>
              <a:t>locally sourced food and drink;</a:t>
            </a:r>
            <a:endParaRPr/>
          </a:p>
          <a:p>
            <a:pPr marL="685800" lvl="1" indent="-228600" algn="l" rtl="0">
              <a:lnSpc>
                <a:spcPct val="90000"/>
              </a:lnSpc>
              <a:spcBef>
                <a:spcPts val="500"/>
              </a:spcBef>
              <a:spcAft>
                <a:spcPts val="0"/>
              </a:spcAft>
              <a:buClr>
                <a:schemeClr val="dk1"/>
              </a:buClr>
              <a:buSzPts val="2800"/>
              <a:buChar char="•"/>
            </a:pPr>
            <a:r>
              <a:rPr lang="en-AU" sz="2800"/>
              <a:t>the recycling of packaging and resources;</a:t>
            </a:r>
            <a:endParaRPr/>
          </a:p>
          <a:p>
            <a:pPr marL="685800" lvl="1" indent="-228600" algn="l" rtl="0">
              <a:lnSpc>
                <a:spcPct val="90000"/>
              </a:lnSpc>
              <a:spcBef>
                <a:spcPts val="500"/>
              </a:spcBef>
              <a:spcAft>
                <a:spcPts val="0"/>
              </a:spcAft>
              <a:buClr>
                <a:schemeClr val="dk1"/>
              </a:buClr>
              <a:buSzPts val="2800"/>
              <a:buChar char="•"/>
            </a:pPr>
            <a:r>
              <a:rPr lang="en-AU" sz="2800"/>
              <a:t>ensuring the event is as paperless as possible;</a:t>
            </a:r>
            <a:endParaRPr/>
          </a:p>
          <a:p>
            <a:pPr marL="685800" lvl="1" indent="-228600" algn="l" rtl="0">
              <a:lnSpc>
                <a:spcPct val="90000"/>
              </a:lnSpc>
              <a:spcBef>
                <a:spcPts val="500"/>
              </a:spcBef>
              <a:spcAft>
                <a:spcPts val="0"/>
              </a:spcAft>
              <a:buClr>
                <a:schemeClr val="dk1"/>
              </a:buClr>
              <a:buSzPts val="2800"/>
              <a:buChar char="•"/>
            </a:pPr>
            <a:r>
              <a:rPr lang="en-AU" sz="2800"/>
              <a:t>minimal use of plastic; </a:t>
            </a:r>
            <a:endParaRPr/>
          </a:p>
          <a:p>
            <a:pPr marL="685800" lvl="1" indent="-228600" algn="l" rtl="0">
              <a:lnSpc>
                <a:spcPct val="90000"/>
              </a:lnSpc>
              <a:spcBef>
                <a:spcPts val="500"/>
              </a:spcBef>
              <a:spcAft>
                <a:spcPts val="0"/>
              </a:spcAft>
              <a:buClr>
                <a:schemeClr val="dk1"/>
              </a:buClr>
              <a:buSzPts val="2800"/>
              <a:buChar char="•"/>
            </a:pPr>
            <a:r>
              <a:rPr lang="en-AU" sz="2800"/>
              <a:t>being mindful of food waste;</a:t>
            </a:r>
            <a:endParaRPr/>
          </a:p>
          <a:p>
            <a:pPr marL="685800" lvl="1" indent="-228600" algn="l" rtl="0">
              <a:lnSpc>
                <a:spcPct val="90000"/>
              </a:lnSpc>
              <a:spcBef>
                <a:spcPts val="500"/>
              </a:spcBef>
              <a:spcAft>
                <a:spcPts val="0"/>
              </a:spcAft>
              <a:buClr>
                <a:schemeClr val="dk1"/>
              </a:buClr>
              <a:buSzPts val="2800"/>
              <a:buChar char="•"/>
            </a:pPr>
            <a:r>
              <a:rPr lang="en-AU" sz="2800"/>
              <a:t>donating left over food to local food banks; </a:t>
            </a:r>
            <a:endParaRPr/>
          </a:p>
          <a:p>
            <a:pPr marL="685800" lvl="1" indent="-228600" algn="l" rtl="0">
              <a:lnSpc>
                <a:spcPct val="90000"/>
              </a:lnSpc>
              <a:spcBef>
                <a:spcPts val="500"/>
              </a:spcBef>
              <a:spcAft>
                <a:spcPts val="0"/>
              </a:spcAft>
              <a:buClr>
                <a:schemeClr val="dk1"/>
              </a:buClr>
              <a:buSzPts val="2800"/>
              <a:buChar char="•"/>
            </a:pPr>
            <a:r>
              <a:rPr lang="en-AU" sz="2800"/>
              <a:t>minimising energy use via turning off lights and switching off equipment when not in use</a:t>
            </a:r>
            <a:endParaRPr/>
          </a:p>
        </p:txBody>
      </p:sp>
      <p:sp>
        <p:nvSpPr>
          <p:cNvPr id="165" name="Google Shape;16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11"/>
          <p:cNvSpPr txBox="1">
            <a:spLocks noGrp="1"/>
          </p:cNvSpPr>
          <p:nvPr>
            <p:ph type="title"/>
          </p:nvPr>
        </p:nvSpPr>
        <p:spPr>
          <a:xfrm>
            <a:off x="838200" y="136525"/>
            <a:ext cx="10515600" cy="7778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Event Sustainability and Inclusivity</a:t>
            </a:r>
            <a:endParaRPr/>
          </a:p>
        </p:txBody>
      </p:sp>
      <p:sp>
        <p:nvSpPr>
          <p:cNvPr id="172" name="Google Shape;172;p11"/>
          <p:cNvSpPr txBox="1">
            <a:spLocks noGrp="1"/>
          </p:cNvSpPr>
          <p:nvPr>
            <p:ph type="body" idx="1"/>
          </p:nvPr>
        </p:nvSpPr>
        <p:spPr>
          <a:xfrm>
            <a:off x="704636" y="684123"/>
            <a:ext cx="10515600" cy="5943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Event attendees in the future are likely to continue to be socially and environmentally aware.</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AU"/>
              <a:t>May be interested in learning what the event is doing in relation to these elements to ensure it has had:</a:t>
            </a:r>
            <a:endParaRPr/>
          </a:p>
          <a:p>
            <a:pPr marL="228600" lvl="0" indent="-228600" algn="l" rtl="0">
              <a:lnSpc>
                <a:spcPct val="90000"/>
              </a:lnSpc>
              <a:spcBef>
                <a:spcPts val="1000"/>
              </a:spcBef>
              <a:spcAft>
                <a:spcPts val="0"/>
              </a:spcAft>
              <a:buClr>
                <a:schemeClr val="dk1"/>
              </a:buClr>
              <a:buSzPts val="2800"/>
              <a:buChar char="•"/>
            </a:pPr>
            <a:r>
              <a:rPr lang="en-AU"/>
              <a:t>minimal impact on the environment and </a:t>
            </a:r>
            <a:endParaRPr/>
          </a:p>
          <a:p>
            <a:pPr marL="228600" lvl="0" indent="-228600" algn="l" rtl="0">
              <a:lnSpc>
                <a:spcPct val="90000"/>
              </a:lnSpc>
              <a:spcBef>
                <a:spcPts val="1000"/>
              </a:spcBef>
              <a:spcAft>
                <a:spcPts val="0"/>
              </a:spcAft>
              <a:buClr>
                <a:schemeClr val="dk1"/>
              </a:buClr>
              <a:buSzPts val="2800"/>
              <a:buChar char="•"/>
            </a:pPr>
            <a:r>
              <a:rPr lang="en-AU"/>
              <a:t>has made a contribution to social good. </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AU"/>
              <a:t>For example, an event organiser could incorporate such initiatives as:</a:t>
            </a:r>
            <a:endParaRPr/>
          </a:p>
          <a:p>
            <a:pPr marL="228600" lvl="0" indent="-228600" algn="l" rtl="0">
              <a:lnSpc>
                <a:spcPct val="90000"/>
              </a:lnSpc>
              <a:spcBef>
                <a:spcPts val="1000"/>
              </a:spcBef>
              <a:spcAft>
                <a:spcPts val="0"/>
              </a:spcAft>
              <a:buClr>
                <a:schemeClr val="dk1"/>
              </a:buClr>
              <a:buSzPts val="2800"/>
              <a:buChar char="•"/>
            </a:pPr>
            <a:r>
              <a:rPr lang="en-AU"/>
              <a:t>donating the floral centrepieces to a local children’s hospital, </a:t>
            </a:r>
            <a:endParaRPr/>
          </a:p>
          <a:p>
            <a:pPr marL="228600" lvl="0" indent="-228600" algn="l" rtl="0">
              <a:lnSpc>
                <a:spcPct val="90000"/>
              </a:lnSpc>
              <a:spcBef>
                <a:spcPts val="1000"/>
              </a:spcBef>
              <a:spcAft>
                <a:spcPts val="0"/>
              </a:spcAft>
              <a:buClr>
                <a:schemeClr val="dk1"/>
              </a:buClr>
              <a:buSzPts val="2800"/>
              <a:buChar char="•"/>
            </a:pPr>
            <a:r>
              <a:rPr lang="en-AU"/>
              <a:t>use locally-sourced ingredients for food, or </a:t>
            </a:r>
            <a:endParaRPr/>
          </a:p>
          <a:p>
            <a:pPr marL="228600" lvl="0" indent="-228600" algn="l" rtl="0">
              <a:lnSpc>
                <a:spcPct val="90000"/>
              </a:lnSpc>
              <a:spcBef>
                <a:spcPts val="1000"/>
              </a:spcBef>
              <a:spcAft>
                <a:spcPts val="0"/>
              </a:spcAft>
              <a:buClr>
                <a:schemeClr val="dk1"/>
              </a:buClr>
              <a:buSzPts val="2800"/>
              <a:buChar char="•"/>
            </a:pPr>
            <a:r>
              <a:rPr lang="en-AU"/>
              <a:t>donating leftover food to food banks and shelters (Hall, 2016). </a:t>
            </a:r>
            <a:endParaRPr/>
          </a:p>
        </p:txBody>
      </p:sp>
      <p:sp>
        <p:nvSpPr>
          <p:cNvPr id="173" name="Google Shape;173;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12"/>
          <p:cNvSpPr txBox="1">
            <a:spLocks noGrp="1"/>
          </p:cNvSpPr>
          <p:nvPr>
            <p:ph type="title"/>
          </p:nvPr>
        </p:nvSpPr>
        <p:spPr>
          <a:xfrm>
            <a:off x="838200" y="136525"/>
            <a:ext cx="10515600" cy="7778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Event Sustainability and Inclusivity</a:t>
            </a:r>
            <a:endParaRPr/>
          </a:p>
        </p:txBody>
      </p:sp>
      <p:sp>
        <p:nvSpPr>
          <p:cNvPr id="180" name="Google Shape;180;p12"/>
          <p:cNvSpPr txBox="1">
            <a:spLocks noGrp="1"/>
          </p:cNvSpPr>
          <p:nvPr>
            <p:ph type="body" idx="1"/>
          </p:nvPr>
        </p:nvSpPr>
        <p:spPr>
          <a:xfrm>
            <a:off x="838200" y="914400"/>
            <a:ext cx="10515600" cy="538106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Attendees could be offered:</a:t>
            </a:r>
            <a:endParaRPr/>
          </a:p>
          <a:p>
            <a:pPr marL="228600" lvl="0" indent="-228600" algn="l" rtl="0">
              <a:lnSpc>
                <a:spcPct val="90000"/>
              </a:lnSpc>
              <a:spcBef>
                <a:spcPts val="1000"/>
              </a:spcBef>
              <a:spcAft>
                <a:spcPts val="0"/>
              </a:spcAft>
              <a:buClr>
                <a:schemeClr val="dk1"/>
              </a:buClr>
              <a:buSzPts val="2800"/>
              <a:buChar char="•"/>
            </a:pPr>
            <a:r>
              <a:rPr lang="en-AU"/>
              <a:t> healthy food;</a:t>
            </a:r>
            <a:endParaRPr/>
          </a:p>
          <a:p>
            <a:pPr marL="228600" lvl="0" indent="-228600" algn="l" rtl="0">
              <a:lnSpc>
                <a:spcPct val="90000"/>
              </a:lnSpc>
              <a:spcBef>
                <a:spcPts val="1000"/>
              </a:spcBef>
              <a:spcAft>
                <a:spcPts val="0"/>
              </a:spcAft>
              <a:buClr>
                <a:schemeClr val="dk1"/>
              </a:buClr>
              <a:buSzPts val="2800"/>
              <a:buChar char="•"/>
            </a:pPr>
            <a:r>
              <a:rPr lang="en-AU"/>
              <a:t>local and seasonal food to reduce food miles; and,</a:t>
            </a:r>
            <a:endParaRPr/>
          </a:p>
          <a:p>
            <a:pPr marL="228600" lvl="0" indent="-228600" algn="l" rtl="0">
              <a:lnSpc>
                <a:spcPct val="90000"/>
              </a:lnSpc>
              <a:spcBef>
                <a:spcPts val="1000"/>
              </a:spcBef>
              <a:spcAft>
                <a:spcPts val="0"/>
              </a:spcAft>
              <a:buClr>
                <a:schemeClr val="dk1"/>
              </a:buClr>
              <a:buSzPts val="2800"/>
              <a:buChar char="•"/>
            </a:pPr>
            <a:r>
              <a:rPr lang="en-AU"/>
              <a:t>individualised small plates to allow them to try a range of foods (Hall, 2016). </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AU"/>
              <a:t>In the future there is expected to be more of a desire to give back to the community with event activities and non-profit fundraisers (Coppock, 2017).</a:t>
            </a:r>
            <a:endParaRPr sz="2800"/>
          </a:p>
        </p:txBody>
      </p:sp>
      <p:sp>
        <p:nvSpPr>
          <p:cNvPr id="181" name="Google Shape;181;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13"/>
          <p:cNvSpPr txBox="1">
            <a:spLocks noGrp="1"/>
          </p:cNvSpPr>
          <p:nvPr>
            <p:ph type="title"/>
          </p:nvPr>
        </p:nvSpPr>
        <p:spPr>
          <a:xfrm>
            <a:off x="838200" y="136525"/>
            <a:ext cx="10515600" cy="7778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Event Sustainability and Inclusivity</a:t>
            </a:r>
            <a:endParaRPr/>
          </a:p>
        </p:txBody>
      </p:sp>
      <p:sp>
        <p:nvSpPr>
          <p:cNvPr id="188" name="Google Shape;188;p13"/>
          <p:cNvSpPr txBox="1">
            <a:spLocks noGrp="1"/>
          </p:cNvSpPr>
          <p:nvPr>
            <p:ph type="body" idx="1"/>
          </p:nvPr>
        </p:nvSpPr>
        <p:spPr>
          <a:xfrm>
            <a:off x="838200" y="914400"/>
            <a:ext cx="10515600" cy="538106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Future events need to ensure that the events are inclusive to ensure people can attend despite a range of constraints, such as those with family responsibilities or people with disabilities </a:t>
            </a:r>
            <a:endParaRPr/>
          </a:p>
          <a:p>
            <a:pPr marL="0" lvl="0" indent="0" algn="l" rtl="0">
              <a:lnSpc>
                <a:spcPct val="90000"/>
              </a:lnSpc>
              <a:spcBef>
                <a:spcPts val="1000"/>
              </a:spcBef>
              <a:spcAft>
                <a:spcPts val="0"/>
              </a:spcAft>
              <a:buClr>
                <a:schemeClr val="dk1"/>
              </a:buClr>
              <a:buSzPts val="2800"/>
              <a:buNone/>
            </a:pPr>
            <a:r>
              <a:rPr lang="en-AU"/>
              <a:t>(Henderson et al., 2018). </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AU"/>
              <a:t>Attendance at tourism and events could be viewed as a basic human right and should be open to all who want to attend (Veal, 2015). </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AU"/>
              <a:t>Events such as business events and conferences should be more inclusive to allow a greater diversity of people to attend these events. </a:t>
            </a:r>
            <a:endParaRPr sz="2800"/>
          </a:p>
        </p:txBody>
      </p:sp>
      <p:sp>
        <p:nvSpPr>
          <p:cNvPr id="189" name="Google Shape;18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en-AU" sz="1200" b="0" i="0" u="none" strike="noStrike" cap="none">
                <a:solidFill>
                  <a:srgbClr val="888888"/>
                </a:solidFill>
                <a:latin typeface="Calibri"/>
                <a:ea typeface="Calibri"/>
                <a:cs typeface="Calibri"/>
                <a:sym typeface="Calibri"/>
              </a:rPr>
              <a:t>International Tourism Futures © Goodfellow Publishers 2020</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14"/>
          <p:cNvSpPr txBox="1">
            <a:spLocks noGrp="1"/>
          </p:cNvSpPr>
          <p:nvPr>
            <p:ph type="title"/>
          </p:nvPr>
        </p:nvSpPr>
        <p:spPr>
          <a:xfrm>
            <a:off x="838200" y="136525"/>
            <a:ext cx="10515600" cy="7778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Event Sustainability and Inclusivity</a:t>
            </a:r>
            <a:endParaRPr/>
          </a:p>
        </p:txBody>
      </p:sp>
      <p:sp>
        <p:nvSpPr>
          <p:cNvPr id="196" name="Google Shape;196;p14"/>
          <p:cNvSpPr txBox="1">
            <a:spLocks noGrp="1"/>
          </p:cNvSpPr>
          <p:nvPr>
            <p:ph type="body" idx="1"/>
          </p:nvPr>
        </p:nvSpPr>
        <p:spPr>
          <a:xfrm>
            <a:off x="694361" y="777875"/>
            <a:ext cx="10515600" cy="5943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Diversity and inclusion relates to: </a:t>
            </a:r>
            <a:endParaRPr/>
          </a:p>
          <a:p>
            <a:pPr marL="228600" lvl="0" indent="-228600" algn="l" rtl="0">
              <a:lnSpc>
                <a:spcPct val="90000"/>
              </a:lnSpc>
              <a:spcBef>
                <a:spcPts val="1000"/>
              </a:spcBef>
              <a:spcAft>
                <a:spcPts val="0"/>
              </a:spcAft>
              <a:buClr>
                <a:schemeClr val="dk1"/>
              </a:buClr>
              <a:buSzPts val="2800"/>
              <a:buChar char="•"/>
            </a:pPr>
            <a:r>
              <a:rPr lang="en-AU"/>
              <a:t>ethnicity </a:t>
            </a:r>
            <a:endParaRPr/>
          </a:p>
          <a:p>
            <a:pPr marL="228600" lvl="0" indent="-228600" algn="l" rtl="0">
              <a:lnSpc>
                <a:spcPct val="90000"/>
              </a:lnSpc>
              <a:spcBef>
                <a:spcPts val="1000"/>
              </a:spcBef>
              <a:spcAft>
                <a:spcPts val="0"/>
              </a:spcAft>
              <a:buClr>
                <a:schemeClr val="dk1"/>
              </a:buClr>
              <a:buSzPts val="2800"/>
              <a:buChar char="•"/>
            </a:pPr>
            <a:r>
              <a:rPr lang="en-AU"/>
              <a:t>age, </a:t>
            </a:r>
            <a:endParaRPr/>
          </a:p>
          <a:p>
            <a:pPr marL="228600" lvl="0" indent="-228600" algn="l" rtl="0">
              <a:lnSpc>
                <a:spcPct val="90000"/>
              </a:lnSpc>
              <a:spcBef>
                <a:spcPts val="1000"/>
              </a:spcBef>
              <a:spcAft>
                <a:spcPts val="0"/>
              </a:spcAft>
              <a:buClr>
                <a:schemeClr val="dk1"/>
              </a:buClr>
              <a:buSzPts val="2800"/>
              <a:buChar char="•"/>
            </a:pPr>
            <a:r>
              <a:rPr lang="en-AU"/>
              <a:t>gender, </a:t>
            </a:r>
            <a:endParaRPr/>
          </a:p>
          <a:p>
            <a:pPr marL="228600" lvl="0" indent="-228600" algn="l" rtl="0">
              <a:lnSpc>
                <a:spcPct val="90000"/>
              </a:lnSpc>
              <a:spcBef>
                <a:spcPts val="1000"/>
              </a:spcBef>
              <a:spcAft>
                <a:spcPts val="0"/>
              </a:spcAft>
              <a:buClr>
                <a:schemeClr val="dk1"/>
              </a:buClr>
              <a:buSzPts val="2800"/>
              <a:buChar char="•"/>
            </a:pPr>
            <a:r>
              <a:rPr lang="en-AU"/>
              <a:t>physical ability, </a:t>
            </a:r>
            <a:endParaRPr/>
          </a:p>
          <a:p>
            <a:pPr marL="228600" lvl="0" indent="-228600" algn="l" rtl="0">
              <a:lnSpc>
                <a:spcPct val="90000"/>
              </a:lnSpc>
              <a:spcBef>
                <a:spcPts val="1000"/>
              </a:spcBef>
              <a:spcAft>
                <a:spcPts val="0"/>
              </a:spcAft>
              <a:buClr>
                <a:schemeClr val="dk1"/>
              </a:buClr>
              <a:buSzPts val="2800"/>
              <a:buChar char="•"/>
            </a:pPr>
            <a:r>
              <a:rPr lang="en-AU"/>
              <a:t>religion, </a:t>
            </a:r>
            <a:endParaRPr/>
          </a:p>
          <a:p>
            <a:pPr marL="228600" lvl="0" indent="-228600" algn="l" rtl="0">
              <a:lnSpc>
                <a:spcPct val="90000"/>
              </a:lnSpc>
              <a:spcBef>
                <a:spcPts val="1000"/>
              </a:spcBef>
              <a:spcAft>
                <a:spcPts val="0"/>
              </a:spcAft>
              <a:buClr>
                <a:schemeClr val="dk1"/>
              </a:buClr>
              <a:buSzPts val="2800"/>
              <a:buChar char="•"/>
            </a:pPr>
            <a:r>
              <a:rPr lang="en-AU"/>
              <a:t>language, </a:t>
            </a:r>
            <a:endParaRPr/>
          </a:p>
          <a:p>
            <a:pPr marL="228600" lvl="0" indent="-228600" algn="l" rtl="0">
              <a:lnSpc>
                <a:spcPct val="90000"/>
              </a:lnSpc>
              <a:spcBef>
                <a:spcPts val="1000"/>
              </a:spcBef>
              <a:spcAft>
                <a:spcPts val="0"/>
              </a:spcAft>
              <a:buClr>
                <a:schemeClr val="dk1"/>
              </a:buClr>
              <a:buSzPts val="2800"/>
              <a:buChar char="•"/>
            </a:pPr>
            <a:r>
              <a:rPr lang="en-AU"/>
              <a:t>allergies and more. </a:t>
            </a:r>
            <a:endParaRPr/>
          </a:p>
          <a:p>
            <a:pPr marL="0" lvl="0" indent="0" algn="l" rtl="0">
              <a:lnSpc>
                <a:spcPct val="90000"/>
              </a:lnSpc>
              <a:spcBef>
                <a:spcPts val="1000"/>
              </a:spcBef>
              <a:spcAft>
                <a:spcPts val="0"/>
              </a:spcAft>
              <a:buClr>
                <a:schemeClr val="dk1"/>
              </a:buClr>
              <a:buSzPts val="2800"/>
              <a:buNone/>
            </a:pPr>
            <a:r>
              <a:rPr lang="en-AU"/>
              <a:t>Events in the future will need to improve and enhance their ability to celebrate diversity and being inclusive (Colston, 2019). </a:t>
            </a:r>
            <a:endParaRPr/>
          </a:p>
          <a:p>
            <a:pPr marL="0" lvl="0" indent="0" algn="l" rtl="0">
              <a:lnSpc>
                <a:spcPct val="90000"/>
              </a:lnSpc>
              <a:spcBef>
                <a:spcPts val="1000"/>
              </a:spcBef>
              <a:spcAft>
                <a:spcPts val="0"/>
              </a:spcAft>
              <a:buClr>
                <a:schemeClr val="dk1"/>
              </a:buClr>
              <a:buSzPts val="2800"/>
              <a:buNone/>
            </a:pPr>
            <a:r>
              <a:rPr lang="en-AU"/>
              <a:t>Since events should be inclusive, they must be planned to ensure they are accessible for everyone. </a:t>
            </a:r>
            <a:endParaRPr sz="2800"/>
          </a:p>
        </p:txBody>
      </p:sp>
      <p:sp>
        <p:nvSpPr>
          <p:cNvPr id="197" name="Google Shape;19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en-AU" sz="1200" b="0" i="0" u="none" strike="noStrike" cap="none">
                <a:solidFill>
                  <a:srgbClr val="888888"/>
                </a:solidFill>
                <a:latin typeface="Calibri"/>
                <a:ea typeface="Calibri"/>
                <a:cs typeface="Calibri"/>
                <a:sym typeface="Calibri"/>
              </a:rPr>
              <a:t>International Tourism Futures © Goodfellow Publishers 2020</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15"/>
          <p:cNvSpPr txBox="1">
            <a:spLocks noGrp="1"/>
          </p:cNvSpPr>
          <p:nvPr>
            <p:ph type="title"/>
          </p:nvPr>
        </p:nvSpPr>
        <p:spPr>
          <a:xfrm>
            <a:off x="838200" y="136525"/>
            <a:ext cx="10515600" cy="7778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Event Sustainability and Inclusivity</a:t>
            </a:r>
            <a:endParaRPr/>
          </a:p>
        </p:txBody>
      </p:sp>
      <p:sp>
        <p:nvSpPr>
          <p:cNvPr id="204" name="Google Shape;204;p15"/>
          <p:cNvSpPr txBox="1">
            <a:spLocks noGrp="1"/>
          </p:cNvSpPr>
          <p:nvPr>
            <p:ph type="body" idx="1"/>
          </p:nvPr>
        </p:nvSpPr>
        <p:spPr>
          <a:xfrm>
            <a:off x="694361" y="777875"/>
            <a:ext cx="10515600" cy="5943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“All generations are part of our meetings now, and their needs and preferences overlap”</a:t>
            </a:r>
            <a:endParaRPr/>
          </a:p>
          <a:p>
            <a:pPr marL="0" lvl="0" indent="0" algn="l" rtl="0">
              <a:lnSpc>
                <a:spcPct val="90000"/>
              </a:lnSpc>
              <a:spcBef>
                <a:spcPts val="1000"/>
              </a:spcBef>
              <a:spcAft>
                <a:spcPts val="0"/>
              </a:spcAft>
              <a:buClr>
                <a:schemeClr val="dk1"/>
              </a:buClr>
              <a:buSzPts val="2800"/>
              <a:buNone/>
            </a:pPr>
            <a:r>
              <a:rPr lang="en-AU"/>
              <a:t>(Alderton 2019) </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AU"/>
              <a:t>Event organisers should </a:t>
            </a:r>
            <a:endParaRPr/>
          </a:p>
          <a:p>
            <a:pPr marL="228600" lvl="0" indent="-228600" algn="l" rtl="0">
              <a:lnSpc>
                <a:spcPct val="90000"/>
              </a:lnSpc>
              <a:spcBef>
                <a:spcPts val="1000"/>
              </a:spcBef>
              <a:spcAft>
                <a:spcPts val="0"/>
              </a:spcAft>
              <a:buClr>
                <a:schemeClr val="dk1"/>
              </a:buClr>
              <a:buSzPts val="2800"/>
              <a:buChar char="•"/>
            </a:pPr>
            <a:r>
              <a:rPr lang="en-AU"/>
              <a:t>to recognise the importance of: catering to attendees with food allergies and offer vegetarian, vegan, and nut-free, fructose free and gluten-free options;</a:t>
            </a:r>
            <a:endParaRPr/>
          </a:p>
          <a:p>
            <a:pPr marL="228600" lvl="0" indent="-228600" algn="l" rtl="0">
              <a:lnSpc>
                <a:spcPct val="90000"/>
              </a:lnSpc>
              <a:spcBef>
                <a:spcPts val="1000"/>
              </a:spcBef>
              <a:spcAft>
                <a:spcPts val="0"/>
              </a:spcAft>
              <a:buClr>
                <a:schemeClr val="dk1"/>
              </a:buClr>
              <a:buSzPts val="2800"/>
              <a:buChar char="•"/>
            </a:pPr>
            <a:r>
              <a:rPr lang="en-AU"/>
              <a:t>use inclusive language on signage;</a:t>
            </a:r>
            <a:endParaRPr/>
          </a:p>
          <a:p>
            <a:pPr marL="228600" lvl="0" indent="-228600" algn="l" rtl="0">
              <a:lnSpc>
                <a:spcPct val="90000"/>
              </a:lnSpc>
              <a:spcBef>
                <a:spcPts val="1000"/>
              </a:spcBef>
              <a:spcAft>
                <a:spcPts val="0"/>
              </a:spcAft>
              <a:buClr>
                <a:schemeClr val="dk1"/>
              </a:buClr>
              <a:buSzPts val="2800"/>
              <a:buChar char="•"/>
            </a:pPr>
            <a:r>
              <a:rPr lang="en-AU"/>
              <a:t>better representation on discussion panels; and, </a:t>
            </a:r>
            <a:endParaRPr/>
          </a:p>
          <a:p>
            <a:pPr marL="228600" lvl="0" indent="-228600" algn="l" rtl="0">
              <a:lnSpc>
                <a:spcPct val="90000"/>
              </a:lnSpc>
              <a:spcBef>
                <a:spcPts val="1000"/>
              </a:spcBef>
              <a:spcAft>
                <a:spcPts val="0"/>
              </a:spcAft>
              <a:buClr>
                <a:schemeClr val="dk1"/>
              </a:buClr>
              <a:buSzPts val="2800"/>
              <a:buChar char="•"/>
            </a:pPr>
            <a:r>
              <a:rPr lang="en-AU"/>
              <a:t>have clear codes of conduct about behaviour in regard to sexual harassment and bullying.</a:t>
            </a:r>
            <a:endParaRPr/>
          </a:p>
          <a:p>
            <a:pPr marL="0" lvl="0" indent="0" algn="l" rtl="0">
              <a:lnSpc>
                <a:spcPct val="90000"/>
              </a:lnSpc>
              <a:spcBef>
                <a:spcPts val="1000"/>
              </a:spcBef>
              <a:spcAft>
                <a:spcPts val="0"/>
              </a:spcAft>
              <a:buClr>
                <a:schemeClr val="dk1"/>
              </a:buClr>
              <a:buSzPts val="2800"/>
              <a:buNone/>
            </a:pPr>
            <a:endParaRPr sz="2800"/>
          </a:p>
        </p:txBody>
      </p:sp>
      <p:sp>
        <p:nvSpPr>
          <p:cNvPr id="205" name="Google Shape;205;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en-AU" sz="1200" b="0" i="0" u="none" strike="noStrike" cap="none">
                <a:solidFill>
                  <a:srgbClr val="888888"/>
                </a:solidFill>
                <a:latin typeface="Calibri"/>
                <a:ea typeface="Calibri"/>
                <a:cs typeface="Calibri"/>
                <a:sym typeface="Calibri"/>
              </a:rPr>
              <a:t>International Tourism Futures © Goodfellow Publishers 2020</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16"/>
          <p:cNvSpPr txBox="1">
            <a:spLocks noGrp="1"/>
          </p:cNvSpPr>
          <p:nvPr>
            <p:ph type="title"/>
          </p:nvPr>
        </p:nvSpPr>
        <p:spPr>
          <a:xfrm>
            <a:off x="838200" y="136525"/>
            <a:ext cx="10515600" cy="7778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Business Events in the Future</a:t>
            </a:r>
            <a:endParaRPr/>
          </a:p>
        </p:txBody>
      </p:sp>
      <p:sp>
        <p:nvSpPr>
          <p:cNvPr id="212" name="Google Shape;212;p16"/>
          <p:cNvSpPr txBox="1">
            <a:spLocks noGrp="1"/>
          </p:cNvSpPr>
          <p:nvPr>
            <p:ph type="body" idx="1"/>
          </p:nvPr>
        </p:nvSpPr>
        <p:spPr>
          <a:xfrm>
            <a:off x="694361" y="777875"/>
            <a:ext cx="10515600" cy="5943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Business events are generally understood to include meetings, incentives, conventions and exhibitions (the MICE sector) (Mair and Jago, 2010). </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AU"/>
              <a:t>Business events bring people together ‘face-to-face in effective ways to help them achieve business and transfer ideas, to learn from one another and to build relationships’ (Pelletier, 2017). </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AU"/>
              <a:t>There is also the development of the hybrid event whereby an event taking place at one location is able to feed into a much larger audience than a congress centre or hall can hold, reaching a much wider audience on a global level. </a:t>
            </a:r>
            <a:endParaRPr sz="2800"/>
          </a:p>
        </p:txBody>
      </p:sp>
      <p:sp>
        <p:nvSpPr>
          <p:cNvPr id="213" name="Google Shape;21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en-AU" sz="1200" b="0" i="0" u="none" strike="noStrike" cap="none">
                <a:solidFill>
                  <a:srgbClr val="888888"/>
                </a:solidFill>
                <a:latin typeface="Calibri"/>
                <a:ea typeface="Calibri"/>
                <a:cs typeface="Calibri"/>
                <a:sym typeface="Calibri"/>
              </a:rPr>
              <a:t>International Tourism Futures © Goodfellow Publishers 2020</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17"/>
          <p:cNvSpPr txBox="1">
            <a:spLocks noGrp="1"/>
          </p:cNvSpPr>
          <p:nvPr>
            <p:ph type="title"/>
          </p:nvPr>
        </p:nvSpPr>
        <p:spPr>
          <a:xfrm>
            <a:off x="838200" y="136525"/>
            <a:ext cx="10515600" cy="7778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Business Events in the Future</a:t>
            </a:r>
            <a:endParaRPr/>
          </a:p>
        </p:txBody>
      </p:sp>
      <p:sp>
        <p:nvSpPr>
          <p:cNvPr id="220" name="Google Shape;220;p17"/>
          <p:cNvSpPr txBox="1">
            <a:spLocks noGrp="1"/>
          </p:cNvSpPr>
          <p:nvPr>
            <p:ph type="body" idx="1"/>
          </p:nvPr>
        </p:nvSpPr>
        <p:spPr>
          <a:xfrm>
            <a:off x="694361" y="777875"/>
            <a:ext cx="10515600" cy="544826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Hybrid events allow participants to engage in these events from their office, their home or when travelling on business. </a:t>
            </a:r>
            <a:endParaRPr/>
          </a:p>
          <a:p>
            <a:pPr marL="0" lvl="0" indent="0" algn="l" rtl="0">
              <a:lnSpc>
                <a:spcPct val="90000"/>
              </a:lnSpc>
              <a:spcBef>
                <a:spcPts val="1000"/>
              </a:spcBef>
              <a:spcAft>
                <a:spcPts val="0"/>
              </a:spcAft>
              <a:buClr>
                <a:schemeClr val="dk1"/>
              </a:buClr>
              <a:buSzPts val="2800"/>
              <a:buNone/>
            </a:pPr>
            <a:r>
              <a:rPr lang="en-AU"/>
              <a:t>Event organisers in the future should: </a:t>
            </a:r>
            <a:endParaRPr/>
          </a:p>
          <a:p>
            <a:pPr marL="228600" lvl="0" indent="-228600" algn="l" rtl="0">
              <a:lnSpc>
                <a:spcPct val="90000"/>
              </a:lnSpc>
              <a:spcBef>
                <a:spcPts val="1000"/>
              </a:spcBef>
              <a:spcAft>
                <a:spcPts val="0"/>
              </a:spcAft>
              <a:buClr>
                <a:schemeClr val="dk1"/>
              </a:buClr>
              <a:buSzPts val="2800"/>
              <a:buChar char="•"/>
            </a:pPr>
            <a:r>
              <a:rPr lang="en-AU"/>
              <a:t>allow as much social interaction, networking and engagement at business events as possible;</a:t>
            </a:r>
            <a:endParaRPr/>
          </a:p>
          <a:p>
            <a:pPr marL="228600" lvl="0" indent="-228600" algn="l" rtl="0">
              <a:lnSpc>
                <a:spcPct val="90000"/>
              </a:lnSpc>
              <a:spcBef>
                <a:spcPts val="1000"/>
              </a:spcBef>
              <a:spcAft>
                <a:spcPts val="0"/>
              </a:spcAft>
              <a:buClr>
                <a:schemeClr val="dk1"/>
              </a:buClr>
              <a:buSzPts val="2800"/>
              <a:buChar char="•"/>
            </a:pPr>
            <a:r>
              <a:rPr lang="en-AU"/>
              <a:t>create opportunity for ‘spontaneous conversations that come with serendipitous networking’ (Social Tables, 2019);</a:t>
            </a:r>
            <a:endParaRPr/>
          </a:p>
          <a:p>
            <a:pPr marL="228600" lvl="0" indent="-228600" algn="l" rtl="0">
              <a:lnSpc>
                <a:spcPct val="90000"/>
              </a:lnSpc>
              <a:spcBef>
                <a:spcPts val="1000"/>
              </a:spcBef>
              <a:spcAft>
                <a:spcPts val="0"/>
              </a:spcAft>
              <a:buClr>
                <a:schemeClr val="dk1"/>
              </a:buClr>
              <a:buSzPts val="2800"/>
              <a:buChar char="•"/>
            </a:pPr>
            <a:r>
              <a:rPr lang="en-AU"/>
              <a:t>include speed networking sessions or round table discussions (SpeedNetworking.com, 2018); and,</a:t>
            </a:r>
            <a:endParaRPr/>
          </a:p>
          <a:p>
            <a:pPr marL="228600" lvl="0" indent="-228600" algn="l" rtl="0">
              <a:lnSpc>
                <a:spcPct val="90000"/>
              </a:lnSpc>
              <a:spcBef>
                <a:spcPts val="1000"/>
              </a:spcBef>
              <a:spcAft>
                <a:spcPts val="0"/>
              </a:spcAft>
              <a:buClr>
                <a:schemeClr val="dk1"/>
              </a:buClr>
              <a:buSzPts val="2800"/>
              <a:buChar char="•"/>
            </a:pPr>
            <a:r>
              <a:rPr lang="en-AU"/>
              <a:t>introduce networking software that helps match up people to networks who might not have otherwise met each other. </a:t>
            </a:r>
            <a:endParaRPr/>
          </a:p>
        </p:txBody>
      </p:sp>
      <p:sp>
        <p:nvSpPr>
          <p:cNvPr id="221" name="Google Shape;221;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en-AU" sz="1200" b="0" i="0" u="none" strike="noStrike" cap="none">
                <a:solidFill>
                  <a:srgbClr val="888888"/>
                </a:solidFill>
                <a:latin typeface="Calibri"/>
                <a:ea typeface="Calibri"/>
                <a:cs typeface="Calibri"/>
                <a:sym typeface="Calibri"/>
              </a:rPr>
              <a:t>International Tourism Futures © Goodfellow Publishers 2020</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18"/>
          <p:cNvSpPr txBox="1">
            <a:spLocks noGrp="1"/>
          </p:cNvSpPr>
          <p:nvPr>
            <p:ph type="title"/>
          </p:nvPr>
        </p:nvSpPr>
        <p:spPr>
          <a:xfrm>
            <a:off x="838200" y="136525"/>
            <a:ext cx="10515600" cy="7778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Business Events in the Future</a:t>
            </a:r>
            <a:endParaRPr/>
          </a:p>
        </p:txBody>
      </p:sp>
      <p:sp>
        <p:nvSpPr>
          <p:cNvPr id="228" name="Google Shape;228;p18"/>
          <p:cNvSpPr txBox="1">
            <a:spLocks noGrp="1"/>
          </p:cNvSpPr>
          <p:nvPr>
            <p:ph type="body" idx="1"/>
          </p:nvPr>
        </p:nvSpPr>
        <p:spPr>
          <a:xfrm>
            <a:off x="694361" y="777875"/>
            <a:ext cx="10515600" cy="544826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Event attendees will demand:</a:t>
            </a:r>
            <a:endParaRPr/>
          </a:p>
          <a:p>
            <a:pPr marL="228600" lvl="0" indent="-228600" algn="l" rtl="0">
              <a:lnSpc>
                <a:spcPct val="90000"/>
              </a:lnSpc>
              <a:spcBef>
                <a:spcPts val="1000"/>
              </a:spcBef>
              <a:spcAft>
                <a:spcPts val="0"/>
              </a:spcAft>
              <a:buClr>
                <a:schemeClr val="dk1"/>
              </a:buClr>
              <a:buSzPts val="2800"/>
              <a:buChar char="•"/>
            </a:pPr>
            <a:r>
              <a:rPr lang="en-AU"/>
              <a:t>to be active event participants;</a:t>
            </a:r>
            <a:endParaRPr/>
          </a:p>
          <a:p>
            <a:pPr marL="228600" lvl="0" indent="-228600" algn="l" rtl="0">
              <a:lnSpc>
                <a:spcPct val="90000"/>
              </a:lnSpc>
              <a:spcBef>
                <a:spcPts val="1000"/>
              </a:spcBef>
              <a:spcAft>
                <a:spcPts val="0"/>
              </a:spcAft>
              <a:buClr>
                <a:schemeClr val="dk1"/>
              </a:buClr>
              <a:buSzPts val="2800"/>
              <a:buChar char="•"/>
            </a:pPr>
            <a:r>
              <a:rPr lang="en-AU"/>
              <a:t>more meaningful and memorable experiences rather than just organising a series of educational presentations;</a:t>
            </a:r>
            <a:endParaRPr/>
          </a:p>
          <a:p>
            <a:pPr marL="228600" lvl="0" indent="-228600" algn="l" rtl="0">
              <a:lnSpc>
                <a:spcPct val="90000"/>
              </a:lnSpc>
              <a:spcBef>
                <a:spcPts val="1000"/>
              </a:spcBef>
              <a:spcAft>
                <a:spcPts val="0"/>
              </a:spcAft>
              <a:buClr>
                <a:schemeClr val="dk1"/>
              </a:buClr>
              <a:buSzPts val="2800"/>
              <a:buChar char="•"/>
            </a:pPr>
            <a:r>
              <a:rPr lang="en-AU"/>
              <a:t>more discussion and active engagement;</a:t>
            </a:r>
            <a:endParaRPr/>
          </a:p>
          <a:p>
            <a:pPr marL="228600" lvl="0" indent="-228600" algn="l" rtl="0">
              <a:lnSpc>
                <a:spcPct val="90000"/>
              </a:lnSpc>
              <a:spcBef>
                <a:spcPts val="1000"/>
              </a:spcBef>
              <a:spcAft>
                <a:spcPts val="0"/>
              </a:spcAft>
              <a:buClr>
                <a:schemeClr val="dk1"/>
              </a:buClr>
              <a:buSzPts val="2800"/>
              <a:buChar char="•"/>
            </a:pPr>
            <a:r>
              <a:rPr lang="en-AU"/>
              <a:t>to be engaged;</a:t>
            </a:r>
            <a:endParaRPr/>
          </a:p>
          <a:p>
            <a:pPr marL="228600" lvl="0" indent="-228600" algn="l" rtl="0">
              <a:lnSpc>
                <a:spcPct val="90000"/>
              </a:lnSpc>
              <a:spcBef>
                <a:spcPts val="1000"/>
              </a:spcBef>
              <a:spcAft>
                <a:spcPts val="0"/>
              </a:spcAft>
              <a:buClr>
                <a:schemeClr val="dk1"/>
              </a:buClr>
              <a:buSzPts val="2800"/>
              <a:buChar char="•"/>
            </a:pPr>
            <a:r>
              <a:rPr lang="en-AU"/>
              <a:t>to learn hands on and want to interact with their peers;</a:t>
            </a:r>
            <a:endParaRPr/>
          </a:p>
          <a:p>
            <a:pPr marL="228600" lvl="0" indent="-228600" algn="l" rtl="0">
              <a:lnSpc>
                <a:spcPct val="90000"/>
              </a:lnSpc>
              <a:spcBef>
                <a:spcPts val="1000"/>
              </a:spcBef>
              <a:spcAft>
                <a:spcPts val="0"/>
              </a:spcAft>
              <a:buClr>
                <a:schemeClr val="dk1"/>
              </a:buClr>
              <a:buSzPts val="2800"/>
              <a:buChar char="•"/>
            </a:pPr>
            <a:r>
              <a:rPr lang="en-AU"/>
              <a:t>more break time;</a:t>
            </a:r>
            <a:endParaRPr/>
          </a:p>
          <a:p>
            <a:pPr marL="228600" lvl="0" indent="-228600" algn="l" rtl="0">
              <a:lnSpc>
                <a:spcPct val="90000"/>
              </a:lnSpc>
              <a:spcBef>
                <a:spcPts val="1000"/>
              </a:spcBef>
              <a:spcAft>
                <a:spcPts val="0"/>
              </a:spcAft>
              <a:buClr>
                <a:schemeClr val="dk1"/>
              </a:buClr>
              <a:buSzPts val="2800"/>
              <a:buChar char="•"/>
            </a:pPr>
            <a:r>
              <a:rPr lang="en-AU"/>
              <a:t>more break-out space; and, </a:t>
            </a:r>
            <a:endParaRPr/>
          </a:p>
          <a:p>
            <a:pPr marL="228600" lvl="0" indent="-228600" algn="l" rtl="0">
              <a:lnSpc>
                <a:spcPct val="90000"/>
              </a:lnSpc>
              <a:spcBef>
                <a:spcPts val="1000"/>
              </a:spcBef>
              <a:spcAft>
                <a:spcPts val="0"/>
              </a:spcAft>
              <a:buClr>
                <a:schemeClr val="dk1"/>
              </a:buClr>
              <a:buSzPts val="2800"/>
              <a:buChar char="•"/>
            </a:pPr>
            <a:r>
              <a:rPr lang="en-AU"/>
              <a:t>informal interactions</a:t>
            </a:r>
            <a:endParaRPr/>
          </a:p>
        </p:txBody>
      </p:sp>
      <p:sp>
        <p:nvSpPr>
          <p:cNvPr id="229" name="Google Shape;229;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en-AU" sz="1200" b="0" i="0" u="none" strike="noStrike" cap="none">
                <a:solidFill>
                  <a:srgbClr val="888888"/>
                </a:solidFill>
                <a:latin typeface="Calibri"/>
                <a:ea typeface="Calibri"/>
                <a:cs typeface="Calibri"/>
                <a:sym typeface="Calibri"/>
              </a:rPr>
              <a:t>International Tourism Futures © Goodfellow Publishers 2020</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19"/>
          <p:cNvSpPr txBox="1">
            <a:spLocks noGrp="1"/>
          </p:cNvSpPr>
          <p:nvPr>
            <p:ph type="title"/>
          </p:nvPr>
        </p:nvSpPr>
        <p:spPr>
          <a:xfrm>
            <a:off x="838200" y="136525"/>
            <a:ext cx="10515600" cy="7778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Business Events in the Future</a:t>
            </a:r>
            <a:endParaRPr/>
          </a:p>
        </p:txBody>
      </p:sp>
      <p:sp>
        <p:nvSpPr>
          <p:cNvPr id="236" name="Google Shape;236;p19"/>
          <p:cNvSpPr txBox="1">
            <a:spLocks noGrp="1"/>
          </p:cNvSpPr>
          <p:nvPr>
            <p:ph type="body" idx="1"/>
          </p:nvPr>
        </p:nvSpPr>
        <p:spPr>
          <a:xfrm>
            <a:off x="694361" y="777875"/>
            <a:ext cx="10515600" cy="544826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Future setup of a venue should </a:t>
            </a:r>
            <a:endParaRPr/>
          </a:p>
          <a:p>
            <a:pPr marL="228600" lvl="0" indent="-228600" algn="l" rtl="0">
              <a:lnSpc>
                <a:spcPct val="90000"/>
              </a:lnSpc>
              <a:spcBef>
                <a:spcPts val="1000"/>
              </a:spcBef>
              <a:spcAft>
                <a:spcPts val="0"/>
              </a:spcAft>
              <a:buClr>
                <a:schemeClr val="dk1"/>
              </a:buClr>
              <a:buSzPts val="2800"/>
              <a:buChar char="•"/>
            </a:pPr>
            <a:r>
              <a:rPr lang="en-AU"/>
              <a:t>create ‘ample meeting spaces’ and ‘collision spaces’ (Social Tables, 2019). </a:t>
            </a:r>
            <a:endParaRPr/>
          </a:p>
          <a:p>
            <a:pPr marL="228600" lvl="0" indent="-228600" algn="l" rtl="0">
              <a:lnSpc>
                <a:spcPct val="90000"/>
              </a:lnSpc>
              <a:spcBef>
                <a:spcPts val="1000"/>
              </a:spcBef>
              <a:spcAft>
                <a:spcPts val="0"/>
              </a:spcAft>
              <a:buClr>
                <a:schemeClr val="dk1"/>
              </a:buClr>
              <a:buSzPts val="2800"/>
              <a:buChar char="•"/>
            </a:pPr>
            <a:r>
              <a:rPr lang="en-AU"/>
              <a:t>have fewer chairs to encourage movement and interaction among event participants and help ‘spontaneous interaction’ (Social Tables, 2019) </a:t>
            </a:r>
            <a:endParaRPr/>
          </a:p>
          <a:p>
            <a:pPr marL="228600" lvl="0" indent="-228600" algn="l" rtl="0">
              <a:lnSpc>
                <a:spcPct val="90000"/>
              </a:lnSpc>
              <a:spcBef>
                <a:spcPts val="1000"/>
              </a:spcBef>
              <a:spcAft>
                <a:spcPts val="0"/>
              </a:spcAft>
              <a:buClr>
                <a:schemeClr val="dk1"/>
              </a:buClr>
              <a:buSzPts val="2800"/>
              <a:buChar char="•"/>
            </a:pPr>
            <a:r>
              <a:rPr lang="en-AU"/>
              <a:t>consider moving away from hotel venues to more purpose built venues such as convention centres or more unique venues to make the event more interesting, such as a studio or an industrial building, a farm or a museum, particularly if the location matches the event goals and event mood (Colston, 2019).</a:t>
            </a:r>
            <a:endParaRPr/>
          </a:p>
        </p:txBody>
      </p:sp>
      <p:sp>
        <p:nvSpPr>
          <p:cNvPr id="237" name="Google Shape;237;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en-AU" sz="1200" b="0" i="0" u="none" strike="noStrike" cap="none">
                <a:solidFill>
                  <a:srgbClr val="888888"/>
                </a:solidFill>
                <a:latin typeface="Calibri"/>
                <a:ea typeface="Calibri"/>
                <a:cs typeface="Calibri"/>
                <a:sym typeface="Calibri"/>
              </a:rPr>
              <a:t>International Tourism Futures © Goodfellow Publishers 2020</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Chapter Outline</a:t>
            </a:r>
            <a:endParaRPr/>
          </a:p>
        </p:txBody>
      </p:sp>
      <p:sp>
        <p:nvSpPr>
          <p:cNvPr id="98" name="Google Shape;98;p2"/>
          <p:cNvSpPr txBox="1">
            <a:spLocks noGrp="1"/>
          </p:cNvSpPr>
          <p:nvPr>
            <p:ph type="body" idx="1"/>
          </p:nvPr>
        </p:nvSpPr>
        <p:spPr>
          <a:xfrm>
            <a:off x="838200" y="1535723"/>
            <a:ext cx="10515600" cy="4641240"/>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Introduction</a:t>
            </a:r>
            <a:endParaRPr/>
          </a:p>
          <a:p>
            <a:pPr marL="228600" lvl="0" indent="-228600" algn="l" rtl="0">
              <a:lnSpc>
                <a:spcPct val="100000"/>
              </a:lnSpc>
              <a:spcBef>
                <a:spcPts val="1000"/>
              </a:spcBef>
              <a:spcAft>
                <a:spcPts val="0"/>
              </a:spcAft>
              <a:buClr>
                <a:schemeClr val="dk1"/>
              </a:buClr>
              <a:buSzPts val="2800"/>
              <a:buChar char="•"/>
            </a:pPr>
            <a:r>
              <a:rPr lang="en-AU"/>
              <a:t>Event Sustainability and Inclusivity</a:t>
            </a:r>
            <a:endParaRPr/>
          </a:p>
          <a:p>
            <a:pPr marL="228600" lvl="0" indent="-228600" algn="l" rtl="0">
              <a:lnSpc>
                <a:spcPct val="100000"/>
              </a:lnSpc>
              <a:spcBef>
                <a:spcPts val="1000"/>
              </a:spcBef>
              <a:spcAft>
                <a:spcPts val="0"/>
              </a:spcAft>
              <a:buClr>
                <a:schemeClr val="dk1"/>
              </a:buClr>
              <a:buSzPts val="2800"/>
              <a:buChar char="•"/>
            </a:pPr>
            <a:r>
              <a:rPr lang="en-AU"/>
              <a:t>Business Events in the Future</a:t>
            </a:r>
            <a:endParaRPr/>
          </a:p>
          <a:p>
            <a:pPr marL="228600" lvl="0" indent="-228600" algn="l" rtl="0">
              <a:lnSpc>
                <a:spcPct val="100000"/>
              </a:lnSpc>
              <a:spcBef>
                <a:spcPts val="1000"/>
              </a:spcBef>
              <a:spcAft>
                <a:spcPts val="0"/>
              </a:spcAft>
              <a:buClr>
                <a:schemeClr val="dk1"/>
              </a:buClr>
              <a:buSzPts val="2800"/>
              <a:buChar char="•"/>
            </a:pPr>
            <a:r>
              <a:rPr lang="en-AU"/>
              <a:t>Use of Event Technology</a:t>
            </a:r>
            <a:endParaRPr/>
          </a:p>
          <a:p>
            <a:pPr marL="228600" lvl="0" indent="-228600" algn="l" rtl="0">
              <a:lnSpc>
                <a:spcPct val="100000"/>
              </a:lnSpc>
              <a:spcBef>
                <a:spcPts val="1000"/>
              </a:spcBef>
              <a:spcAft>
                <a:spcPts val="0"/>
              </a:spcAft>
              <a:buClr>
                <a:schemeClr val="dk1"/>
              </a:buClr>
              <a:buSzPts val="2800"/>
              <a:buChar char="•"/>
            </a:pPr>
            <a:r>
              <a:rPr lang="en-AU"/>
              <a:t>Safety and Security</a:t>
            </a:r>
            <a:endParaRPr/>
          </a:p>
          <a:p>
            <a:pPr marL="228600" lvl="0" indent="-228600" algn="l" rtl="0">
              <a:lnSpc>
                <a:spcPct val="100000"/>
              </a:lnSpc>
              <a:spcBef>
                <a:spcPts val="1000"/>
              </a:spcBef>
              <a:spcAft>
                <a:spcPts val="0"/>
              </a:spcAft>
              <a:buClr>
                <a:schemeClr val="dk1"/>
              </a:buClr>
              <a:buSzPts val="2800"/>
              <a:buChar char="•"/>
            </a:pPr>
            <a:r>
              <a:rPr lang="en-AU"/>
              <a:t>Summary</a:t>
            </a:r>
            <a:endParaRPr/>
          </a:p>
          <a:p>
            <a:pPr marL="228600" lvl="0" indent="-228600" algn="l" rtl="0">
              <a:lnSpc>
                <a:spcPct val="100000"/>
              </a:lnSpc>
              <a:spcBef>
                <a:spcPts val="1000"/>
              </a:spcBef>
              <a:spcAft>
                <a:spcPts val="0"/>
              </a:spcAft>
              <a:buClr>
                <a:schemeClr val="dk1"/>
              </a:buClr>
              <a:buSzPts val="2800"/>
              <a:buChar char="•"/>
            </a:pPr>
            <a:r>
              <a:rPr lang="en-AU"/>
              <a:t>Case study and additional resources</a:t>
            </a:r>
            <a:endParaRPr/>
          </a:p>
        </p:txBody>
      </p:sp>
      <p:sp>
        <p:nvSpPr>
          <p:cNvPr id="99" name="Google Shape;9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20"/>
          <p:cNvSpPr txBox="1">
            <a:spLocks noGrp="1"/>
          </p:cNvSpPr>
          <p:nvPr>
            <p:ph type="title"/>
          </p:nvPr>
        </p:nvSpPr>
        <p:spPr>
          <a:xfrm>
            <a:off x="838200" y="136525"/>
            <a:ext cx="10515600" cy="7778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t>Use of Event Technology</a:t>
            </a:r>
            <a:endParaRPr b="1">
              <a:latin typeface="Calibri"/>
              <a:ea typeface="Calibri"/>
              <a:cs typeface="Calibri"/>
              <a:sym typeface="Calibri"/>
            </a:endParaRPr>
          </a:p>
        </p:txBody>
      </p:sp>
      <p:sp>
        <p:nvSpPr>
          <p:cNvPr id="244" name="Google Shape;244;p20"/>
          <p:cNvSpPr txBox="1">
            <a:spLocks noGrp="1"/>
          </p:cNvSpPr>
          <p:nvPr>
            <p:ph type="body" idx="1"/>
          </p:nvPr>
        </p:nvSpPr>
        <p:spPr>
          <a:xfrm>
            <a:off x="704635" y="1116923"/>
            <a:ext cx="10515600" cy="533524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Mobile applications (apps) at business and corporate events have grown exponentially </a:t>
            </a:r>
            <a:endParaRPr/>
          </a:p>
          <a:p>
            <a:pPr marL="0" lvl="0" indent="0" algn="l" rtl="0">
              <a:lnSpc>
                <a:spcPct val="90000"/>
              </a:lnSpc>
              <a:spcBef>
                <a:spcPts val="1000"/>
              </a:spcBef>
              <a:spcAft>
                <a:spcPts val="0"/>
              </a:spcAft>
              <a:buClr>
                <a:schemeClr val="dk1"/>
              </a:buClr>
              <a:buSzPts val="2800"/>
              <a:buNone/>
            </a:pPr>
            <a:r>
              <a:rPr lang="en-AU"/>
              <a:t>Supported with technological developments from augmented reality (AR) and artificial intelligence (AI).</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AU"/>
              <a:t>In the future mobile apps at events will continue to be used:</a:t>
            </a:r>
            <a:endParaRPr/>
          </a:p>
          <a:p>
            <a:pPr marL="228600" lvl="0" indent="-228600" algn="l" rtl="0">
              <a:lnSpc>
                <a:spcPct val="90000"/>
              </a:lnSpc>
              <a:spcBef>
                <a:spcPts val="1000"/>
              </a:spcBef>
              <a:spcAft>
                <a:spcPts val="0"/>
              </a:spcAft>
              <a:buClr>
                <a:schemeClr val="dk1"/>
              </a:buClr>
              <a:buSzPts val="2800"/>
              <a:buChar char="•"/>
            </a:pPr>
            <a:r>
              <a:rPr lang="en-AU"/>
              <a:t>to plan an attendee’s itinerary;</a:t>
            </a:r>
            <a:endParaRPr/>
          </a:p>
          <a:p>
            <a:pPr marL="228600" lvl="0" indent="-228600" algn="l" rtl="0">
              <a:lnSpc>
                <a:spcPct val="90000"/>
              </a:lnSpc>
              <a:spcBef>
                <a:spcPts val="1000"/>
              </a:spcBef>
              <a:spcAft>
                <a:spcPts val="0"/>
              </a:spcAft>
              <a:buClr>
                <a:schemeClr val="dk1"/>
              </a:buClr>
              <a:buSzPts val="2800"/>
              <a:buChar char="•"/>
            </a:pPr>
            <a:r>
              <a:rPr lang="en-AU"/>
              <a:t>to help with the check-in process;</a:t>
            </a:r>
            <a:endParaRPr/>
          </a:p>
          <a:p>
            <a:pPr marL="228600" lvl="0" indent="-228600" algn="l" rtl="0">
              <a:lnSpc>
                <a:spcPct val="90000"/>
              </a:lnSpc>
              <a:spcBef>
                <a:spcPts val="1000"/>
              </a:spcBef>
              <a:spcAft>
                <a:spcPts val="0"/>
              </a:spcAft>
              <a:buClr>
                <a:schemeClr val="dk1"/>
              </a:buClr>
              <a:buSzPts val="2800"/>
              <a:buChar char="•"/>
            </a:pPr>
            <a:r>
              <a:rPr lang="en-AU"/>
              <a:t>to answer questions; and, </a:t>
            </a:r>
            <a:endParaRPr/>
          </a:p>
          <a:p>
            <a:pPr marL="228600" lvl="0" indent="-228600" algn="l" rtl="0">
              <a:lnSpc>
                <a:spcPct val="90000"/>
              </a:lnSpc>
              <a:spcBef>
                <a:spcPts val="1000"/>
              </a:spcBef>
              <a:spcAft>
                <a:spcPts val="0"/>
              </a:spcAft>
              <a:buClr>
                <a:schemeClr val="dk1"/>
              </a:buClr>
              <a:buSzPts val="2800"/>
              <a:buChar char="•"/>
            </a:pPr>
            <a:r>
              <a:rPr lang="en-AU"/>
              <a:t>to collect valuable data about the attendee, which can be used by the event organisers (Pick, 2019).</a:t>
            </a:r>
            <a:endParaRPr/>
          </a:p>
        </p:txBody>
      </p:sp>
      <p:sp>
        <p:nvSpPr>
          <p:cNvPr id="245" name="Google Shape;245;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en-AU" sz="1200" b="0" i="0" u="none" strike="noStrike" cap="none">
                <a:solidFill>
                  <a:srgbClr val="888888"/>
                </a:solidFill>
                <a:latin typeface="Calibri"/>
                <a:ea typeface="Calibri"/>
                <a:cs typeface="Calibri"/>
                <a:sym typeface="Calibri"/>
              </a:rPr>
              <a:t>International Tourism Futures © Goodfellow Publishers 2020</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21"/>
          <p:cNvSpPr txBox="1">
            <a:spLocks noGrp="1"/>
          </p:cNvSpPr>
          <p:nvPr>
            <p:ph type="title"/>
          </p:nvPr>
        </p:nvSpPr>
        <p:spPr>
          <a:xfrm>
            <a:off x="838200" y="136525"/>
            <a:ext cx="10515600" cy="7778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t>Use of Event Technology</a:t>
            </a:r>
            <a:endParaRPr b="1">
              <a:latin typeface="Calibri"/>
              <a:ea typeface="Calibri"/>
              <a:cs typeface="Calibri"/>
              <a:sym typeface="Calibri"/>
            </a:endParaRPr>
          </a:p>
        </p:txBody>
      </p:sp>
      <p:sp>
        <p:nvSpPr>
          <p:cNvPr id="252" name="Google Shape;252;p21"/>
          <p:cNvSpPr txBox="1">
            <a:spLocks noGrp="1"/>
          </p:cNvSpPr>
          <p:nvPr>
            <p:ph type="body" idx="1"/>
          </p:nvPr>
        </p:nvSpPr>
        <p:spPr>
          <a:xfrm>
            <a:off x="509426" y="911242"/>
            <a:ext cx="10515600" cy="564366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The mobile app can:</a:t>
            </a:r>
            <a:endParaRPr/>
          </a:p>
          <a:p>
            <a:pPr marL="228600" lvl="0" indent="-228600" algn="l" rtl="0">
              <a:lnSpc>
                <a:spcPct val="90000"/>
              </a:lnSpc>
              <a:spcBef>
                <a:spcPts val="1000"/>
              </a:spcBef>
              <a:spcAft>
                <a:spcPts val="0"/>
              </a:spcAft>
              <a:buClr>
                <a:schemeClr val="dk1"/>
              </a:buClr>
              <a:buSzPts val="2800"/>
              <a:buChar char="•"/>
            </a:pPr>
            <a:r>
              <a:rPr lang="en-AU"/>
              <a:t>help personalise relevant content based on knowledge gained through their registration, onsite activities, previous engagements or their overall customer profile (Sherman, 2015);</a:t>
            </a:r>
            <a:endParaRPr/>
          </a:p>
          <a:p>
            <a:pPr marL="228600" lvl="0" indent="-228600" algn="l" rtl="0">
              <a:lnSpc>
                <a:spcPct val="90000"/>
              </a:lnSpc>
              <a:spcBef>
                <a:spcPts val="1000"/>
              </a:spcBef>
              <a:spcAft>
                <a:spcPts val="0"/>
              </a:spcAft>
              <a:buClr>
                <a:schemeClr val="dk1"/>
              </a:buClr>
              <a:buSzPts val="2800"/>
              <a:buChar char="•"/>
            </a:pPr>
            <a:r>
              <a:rPr lang="en-AU"/>
              <a:t>help event organisers connect with their audience in more meaningful ways; </a:t>
            </a:r>
            <a:endParaRPr/>
          </a:p>
          <a:p>
            <a:pPr marL="228600" lvl="0" indent="-228600" algn="l" rtl="0">
              <a:lnSpc>
                <a:spcPct val="90000"/>
              </a:lnSpc>
              <a:spcBef>
                <a:spcPts val="1000"/>
              </a:spcBef>
              <a:spcAft>
                <a:spcPts val="0"/>
              </a:spcAft>
              <a:buClr>
                <a:schemeClr val="dk1"/>
              </a:buClr>
              <a:buSzPts val="2800"/>
              <a:buChar char="•"/>
            </a:pPr>
            <a:r>
              <a:rPr lang="en-AU"/>
              <a:t>use data to provide personalised recommendations based on attendees interests; </a:t>
            </a:r>
            <a:endParaRPr/>
          </a:p>
          <a:p>
            <a:pPr marL="228600" lvl="0" indent="-228600" algn="l" rtl="0">
              <a:lnSpc>
                <a:spcPct val="90000"/>
              </a:lnSpc>
              <a:spcBef>
                <a:spcPts val="1000"/>
              </a:spcBef>
              <a:spcAft>
                <a:spcPts val="0"/>
              </a:spcAft>
              <a:buClr>
                <a:schemeClr val="dk1"/>
              </a:buClr>
              <a:buSzPts val="2800"/>
              <a:buChar char="•"/>
            </a:pPr>
            <a:r>
              <a:rPr lang="en-AU"/>
              <a:t>allow attendees to begin to engage in networking via internal social networks</a:t>
            </a:r>
            <a:endParaRPr/>
          </a:p>
          <a:p>
            <a:pPr marL="228600" lvl="0" indent="-228600" algn="l" rtl="0">
              <a:lnSpc>
                <a:spcPct val="90000"/>
              </a:lnSpc>
              <a:spcBef>
                <a:spcPts val="1000"/>
              </a:spcBef>
              <a:spcAft>
                <a:spcPts val="0"/>
              </a:spcAft>
              <a:buClr>
                <a:schemeClr val="dk1"/>
              </a:buClr>
              <a:buSzPts val="2800"/>
              <a:buChar char="•"/>
            </a:pPr>
            <a:r>
              <a:rPr lang="en-AU"/>
              <a:t>can allow an event attendee to provide real-time feedback via live polling; and,</a:t>
            </a:r>
            <a:endParaRPr/>
          </a:p>
          <a:p>
            <a:pPr marL="228600" lvl="0" indent="-228600" algn="l" rtl="0">
              <a:lnSpc>
                <a:spcPct val="90000"/>
              </a:lnSpc>
              <a:spcBef>
                <a:spcPts val="1000"/>
              </a:spcBef>
              <a:spcAft>
                <a:spcPts val="0"/>
              </a:spcAft>
              <a:buClr>
                <a:schemeClr val="dk1"/>
              </a:buClr>
              <a:buSzPts val="2800"/>
              <a:buChar char="•"/>
            </a:pPr>
            <a:r>
              <a:rPr lang="en-AU"/>
              <a:t>allow guests to give feedback in real-time. </a:t>
            </a:r>
            <a:endParaRPr/>
          </a:p>
        </p:txBody>
      </p:sp>
      <p:sp>
        <p:nvSpPr>
          <p:cNvPr id="253" name="Google Shape;253;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en-AU" sz="1200" b="0" i="0" u="none" strike="noStrike" cap="none">
                <a:solidFill>
                  <a:srgbClr val="888888"/>
                </a:solidFill>
                <a:latin typeface="Calibri"/>
                <a:ea typeface="Calibri"/>
                <a:cs typeface="Calibri"/>
                <a:sym typeface="Calibri"/>
              </a:rPr>
              <a:t>International Tourism Futures © Goodfellow Publishers 2020</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22"/>
          <p:cNvSpPr txBox="1">
            <a:spLocks noGrp="1"/>
          </p:cNvSpPr>
          <p:nvPr>
            <p:ph type="title"/>
          </p:nvPr>
        </p:nvSpPr>
        <p:spPr>
          <a:xfrm>
            <a:off x="838200" y="136525"/>
            <a:ext cx="10515600" cy="7778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t>Use of Event Technology</a:t>
            </a:r>
            <a:endParaRPr b="1">
              <a:latin typeface="Calibri"/>
              <a:ea typeface="Calibri"/>
              <a:cs typeface="Calibri"/>
              <a:sym typeface="Calibri"/>
            </a:endParaRPr>
          </a:p>
        </p:txBody>
      </p:sp>
      <p:sp>
        <p:nvSpPr>
          <p:cNvPr id="260" name="Google Shape;260;p22"/>
          <p:cNvSpPr txBox="1">
            <a:spLocks noGrp="1"/>
          </p:cNvSpPr>
          <p:nvPr>
            <p:ph type="body" idx="1"/>
          </p:nvPr>
        </p:nvSpPr>
        <p:spPr>
          <a:xfrm>
            <a:off x="509426" y="911243"/>
            <a:ext cx="10515600" cy="544826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The development of wearable technology </a:t>
            </a:r>
            <a:endParaRPr/>
          </a:p>
          <a:p>
            <a:pPr marL="0" lvl="0" indent="0" algn="l" rtl="0">
              <a:lnSpc>
                <a:spcPct val="90000"/>
              </a:lnSpc>
              <a:spcBef>
                <a:spcPts val="1000"/>
              </a:spcBef>
              <a:spcAft>
                <a:spcPts val="0"/>
              </a:spcAft>
              <a:buClr>
                <a:schemeClr val="dk1"/>
              </a:buClr>
              <a:buSzPts val="2800"/>
              <a:buNone/>
            </a:pPr>
            <a:r>
              <a:rPr lang="en-AU"/>
              <a:t>including wristbands will provide the user with everything they need for their stay, such as:</a:t>
            </a:r>
            <a:endParaRPr/>
          </a:p>
          <a:p>
            <a:pPr marL="228600" lvl="0" indent="-228600" algn="l" rtl="0">
              <a:lnSpc>
                <a:spcPct val="90000"/>
              </a:lnSpc>
              <a:spcBef>
                <a:spcPts val="1000"/>
              </a:spcBef>
              <a:spcAft>
                <a:spcPts val="0"/>
              </a:spcAft>
              <a:buClr>
                <a:schemeClr val="dk1"/>
              </a:buClr>
              <a:buSzPts val="2800"/>
              <a:buChar char="•"/>
            </a:pPr>
            <a:r>
              <a:rPr lang="en-AU"/>
              <a:t>their hotel key </a:t>
            </a:r>
            <a:endParaRPr/>
          </a:p>
          <a:p>
            <a:pPr marL="228600" lvl="0" indent="-228600" algn="l" rtl="0">
              <a:lnSpc>
                <a:spcPct val="90000"/>
              </a:lnSpc>
              <a:spcBef>
                <a:spcPts val="1000"/>
              </a:spcBef>
              <a:spcAft>
                <a:spcPts val="0"/>
              </a:spcAft>
              <a:buClr>
                <a:schemeClr val="dk1"/>
              </a:buClr>
              <a:buSzPts val="2800"/>
              <a:buChar char="•"/>
            </a:pPr>
            <a:r>
              <a:rPr lang="en-AU"/>
              <a:t>managing their payment, </a:t>
            </a:r>
            <a:endParaRPr/>
          </a:p>
          <a:p>
            <a:pPr marL="228600" lvl="0" indent="-228600" algn="l" rtl="0">
              <a:lnSpc>
                <a:spcPct val="90000"/>
              </a:lnSpc>
              <a:spcBef>
                <a:spcPts val="1000"/>
              </a:spcBef>
              <a:spcAft>
                <a:spcPts val="0"/>
              </a:spcAft>
              <a:buClr>
                <a:schemeClr val="dk1"/>
              </a:buClr>
              <a:buSzPts val="2800"/>
              <a:buChar char="•"/>
            </a:pPr>
            <a:r>
              <a:rPr lang="en-AU"/>
              <a:t>reservation information and tickets, </a:t>
            </a:r>
            <a:endParaRPr/>
          </a:p>
          <a:p>
            <a:pPr marL="0" lvl="0" indent="0" algn="l" rtl="0">
              <a:lnSpc>
                <a:spcPct val="90000"/>
              </a:lnSpc>
              <a:spcBef>
                <a:spcPts val="1000"/>
              </a:spcBef>
              <a:spcAft>
                <a:spcPts val="0"/>
              </a:spcAft>
              <a:buClr>
                <a:schemeClr val="dk1"/>
              </a:buClr>
              <a:buSzPts val="2800"/>
              <a:buNone/>
            </a:pPr>
            <a:r>
              <a:rPr lang="en-AU"/>
              <a:t>making the event experience seamless for the attendee (Colston, 2019). </a:t>
            </a:r>
            <a:endParaRPr/>
          </a:p>
        </p:txBody>
      </p:sp>
      <p:sp>
        <p:nvSpPr>
          <p:cNvPr id="261" name="Google Shape;261;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en-AU" sz="1200" b="0" i="0" u="none" strike="noStrike" cap="none">
                <a:solidFill>
                  <a:srgbClr val="888888"/>
                </a:solidFill>
                <a:latin typeface="Calibri"/>
                <a:ea typeface="Calibri"/>
                <a:cs typeface="Calibri"/>
                <a:sym typeface="Calibri"/>
              </a:rPr>
              <a:t>International Tourism Futures © Goodfellow Publishers 2020</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23"/>
          <p:cNvSpPr txBox="1">
            <a:spLocks noGrp="1"/>
          </p:cNvSpPr>
          <p:nvPr>
            <p:ph type="title"/>
          </p:nvPr>
        </p:nvSpPr>
        <p:spPr>
          <a:xfrm>
            <a:off x="838200" y="136525"/>
            <a:ext cx="10515600" cy="7778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t>Safety and Security</a:t>
            </a:r>
            <a:endParaRPr b="1">
              <a:latin typeface="Calibri"/>
              <a:ea typeface="Calibri"/>
              <a:cs typeface="Calibri"/>
              <a:sym typeface="Calibri"/>
            </a:endParaRPr>
          </a:p>
        </p:txBody>
      </p:sp>
      <p:sp>
        <p:nvSpPr>
          <p:cNvPr id="268" name="Google Shape;268;p23"/>
          <p:cNvSpPr txBox="1">
            <a:spLocks noGrp="1"/>
          </p:cNvSpPr>
          <p:nvPr>
            <p:ph type="body" idx="1"/>
          </p:nvPr>
        </p:nvSpPr>
        <p:spPr>
          <a:xfrm>
            <a:off x="509426" y="911243"/>
            <a:ext cx="10515600" cy="544826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Event organisers will be expected to ensure protection of event attendee data, safeguarding guests both physically and online (Pick, 2019). </a:t>
            </a:r>
            <a:endParaRPr/>
          </a:p>
          <a:p>
            <a:pPr marL="0" lvl="0" indent="0" algn="l" rtl="0">
              <a:lnSpc>
                <a:spcPct val="90000"/>
              </a:lnSpc>
              <a:spcBef>
                <a:spcPts val="1000"/>
              </a:spcBef>
              <a:spcAft>
                <a:spcPts val="0"/>
              </a:spcAft>
              <a:buClr>
                <a:schemeClr val="dk1"/>
              </a:buClr>
              <a:buSzPts val="2800"/>
              <a:buNone/>
            </a:pPr>
            <a:r>
              <a:rPr lang="en-AU"/>
              <a:t>Safety could be described as a basic expectation of event attendees where the ‘best security is largely invisible’ and protects the guests without impacting their experience (Pick 2019).</a:t>
            </a:r>
            <a:endParaRPr/>
          </a:p>
          <a:p>
            <a:pPr marL="0" lvl="0" indent="0" algn="l" rtl="0">
              <a:lnSpc>
                <a:spcPct val="90000"/>
              </a:lnSpc>
              <a:spcBef>
                <a:spcPts val="1000"/>
              </a:spcBef>
              <a:spcAft>
                <a:spcPts val="0"/>
              </a:spcAft>
              <a:buClr>
                <a:schemeClr val="dk1"/>
              </a:buClr>
              <a:buSzPts val="2800"/>
              <a:buNone/>
            </a:pPr>
            <a:r>
              <a:rPr lang="en-AU"/>
              <a:t> In addition, event organisers must put in place crisis management communications, cyber security, and satisfactory onsite security to ensure the event can keep attendees safe. </a:t>
            </a:r>
            <a:endParaRPr/>
          </a:p>
          <a:p>
            <a:pPr marL="0" lvl="0" indent="0" algn="l" rtl="0">
              <a:lnSpc>
                <a:spcPct val="90000"/>
              </a:lnSpc>
              <a:spcBef>
                <a:spcPts val="1000"/>
              </a:spcBef>
              <a:spcAft>
                <a:spcPts val="0"/>
              </a:spcAft>
              <a:buClr>
                <a:schemeClr val="dk1"/>
              </a:buClr>
              <a:buSzPts val="2800"/>
              <a:buNone/>
            </a:pPr>
            <a:r>
              <a:rPr lang="en-AU"/>
              <a:t>Event organisers should consider how best to communicate with attendees and stakeholders in the event of a crisis before, during or after an event as they develop their emergency and crisis communication plans.</a:t>
            </a:r>
            <a:endParaRPr/>
          </a:p>
        </p:txBody>
      </p:sp>
      <p:sp>
        <p:nvSpPr>
          <p:cNvPr id="269" name="Google Shape;269;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Calibri"/>
              <a:buNone/>
            </a:pPr>
            <a:r>
              <a:rPr lang="en-AU" sz="1200" b="0" i="0" u="none" strike="noStrike" cap="none">
                <a:solidFill>
                  <a:srgbClr val="888888"/>
                </a:solidFill>
                <a:latin typeface="Calibri"/>
                <a:ea typeface="Calibri"/>
                <a:cs typeface="Calibri"/>
                <a:sym typeface="Calibri"/>
              </a:rPr>
              <a:t>International Tourism Futures © Goodfellow Publishers 2020</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Google Shape;275;p24"/>
          <p:cNvSpPr txBox="1">
            <a:spLocks noGrp="1"/>
          </p:cNvSpPr>
          <p:nvPr>
            <p:ph type="title"/>
          </p:nvPr>
        </p:nvSpPr>
        <p:spPr>
          <a:xfrm>
            <a:off x="838200" y="365126"/>
            <a:ext cx="10515600" cy="645696"/>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AU" b="1">
                <a:latin typeface="Calibri"/>
                <a:ea typeface="Calibri"/>
                <a:cs typeface="Calibri"/>
                <a:sym typeface="Calibri"/>
              </a:rPr>
              <a:t>Summary</a:t>
            </a:r>
            <a:endParaRPr/>
          </a:p>
        </p:txBody>
      </p:sp>
      <p:sp>
        <p:nvSpPr>
          <p:cNvPr id="276" name="Google Shape;276;p24"/>
          <p:cNvSpPr txBox="1">
            <a:spLocks noGrp="1"/>
          </p:cNvSpPr>
          <p:nvPr>
            <p:ph type="body" idx="1"/>
          </p:nvPr>
        </p:nvSpPr>
        <p:spPr>
          <a:xfrm>
            <a:off x="714910" y="1130716"/>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400"/>
              <a:buChar char="•"/>
            </a:pPr>
            <a:r>
              <a:rPr lang="en-AU" sz="2400"/>
              <a:t>Events of the future will face similar issues in their design, planning and operation as they do at present because the inherent nature of the event will remain unchanged. </a:t>
            </a:r>
            <a:endParaRPr/>
          </a:p>
          <a:p>
            <a:pPr marL="228600" lvl="0" indent="-76200" algn="l" rtl="0">
              <a:lnSpc>
                <a:spcPct val="90000"/>
              </a:lnSpc>
              <a:spcBef>
                <a:spcPts val="1000"/>
              </a:spcBef>
              <a:spcAft>
                <a:spcPts val="0"/>
              </a:spcAft>
              <a:buClr>
                <a:schemeClr val="dk1"/>
              </a:buClr>
              <a:buSzPts val="2400"/>
              <a:buNone/>
            </a:pPr>
            <a:endParaRPr sz="2400"/>
          </a:p>
          <a:p>
            <a:pPr marL="228600" lvl="0" indent="-228600" algn="l" rtl="0">
              <a:lnSpc>
                <a:spcPct val="90000"/>
              </a:lnSpc>
              <a:spcBef>
                <a:spcPts val="1000"/>
              </a:spcBef>
              <a:spcAft>
                <a:spcPts val="0"/>
              </a:spcAft>
              <a:buClr>
                <a:schemeClr val="dk1"/>
              </a:buClr>
              <a:buSzPts val="2400"/>
              <a:buChar char="•"/>
            </a:pPr>
            <a:r>
              <a:rPr lang="en-AU" sz="2400"/>
              <a:t>Events will continue to be temporary in nature (Getz, 2008) and involve creativity, a range of stakeholders and extensive planning (Sautter and Leisen, 1999). </a:t>
            </a:r>
            <a:endParaRPr/>
          </a:p>
          <a:p>
            <a:pPr marL="228600" lvl="0" indent="-76200" algn="l" rtl="0">
              <a:lnSpc>
                <a:spcPct val="90000"/>
              </a:lnSpc>
              <a:spcBef>
                <a:spcPts val="1000"/>
              </a:spcBef>
              <a:spcAft>
                <a:spcPts val="0"/>
              </a:spcAft>
              <a:buClr>
                <a:schemeClr val="dk1"/>
              </a:buClr>
              <a:buSzPts val="2400"/>
              <a:buNone/>
            </a:pPr>
            <a:endParaRPr sz="2400"/>
          </a:p>
          <a:p>
            <a:pPr marL="228600" lvl="0" indent="-228600" algn="l" rtl="0">
              <a:lnSpc>
                <a:spcPct val="90000"/>
              </a:lnSpc>
              <a:spcBef>
                <a:spcPts val="1000"/>
              </a:spcBef>
              <a:spcAft>
                <a:spcPts val="0"/>
              </a:spcAft>
              <a:buClr>
                <a:schemeClr val="dk1"/>
              </a:buClr>
              <a:buSzPts val="2400"/>
              <a:buChar char="•"/>
            </a:pPr>
            <a:r>
              <a:rPr lang="en-AU" sz="2400"/>
              <a:t>However, the way that event planning and operational issues will be solved will reflect new technology and an enhanced understanding of the best way to resolve problems given that the area of event studies has matured (Lockstone-Binney and Ong, 2019). </a:t>
            </a:r>
            <a:endParaRPr/>
          </a:p>
          <a:p>
            <a:pPr marL="228600" lvl="0" indent="-50800" algn="l" rtl="0">
              <a:lnSpc>
                <a:spcPct val="90000"/>
              </a:lnSpc>
              <a:spcBef>
                <a:spcPts val="1000"/>
              </a:spcBef>
              <a:spcAft>
                <a:spcPts val="0"/>
              </a:spcAft>
              <a:buClr>
                <a:schemeClr val="dk1"/>
              </a:buClr>
              <a:buSzPts val="2800"/>
              <a:buNone/>
            </a:pPr>
            <a:endParaRPr/>
          </a:p>
        </p:txBody>
      </p:sp>
      <p:sp>
        <p:nvSpPr>
          <p:cNvPr id="277" name="Google Shape;277;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25"/>
          <p:cNvSpPr txBox="1">
            <a:spLocks noGrp="1"/>
          </p:cNvSpPr>
          <p:nvPr>
            <p:ph type="title"/>
          </p:nvPr>
        </p:nvSpPr>
        <p:spPr>
          <a:xfrm>
            <a:off x="838200" y="365125"/>
            <a:ext cx="10515600" cy="539001"/>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AU" b="1">
                <a:latin typeface="Calibri"/>
                <a:ea typeface="Calibri"/>
                <a:cs typeface="Calibri"/>
                <a:sym typeface="Calibri"/>
              </a:rPr>
              <a:t>Summary</a:t>
            </a:r>
            <a:endParaRPr/>
          </a:p>
        </p:txBody>
      </p:sp>
      <p:sp>
        <p:nvSpPr>
          <p:cNvPr id="284" name="Google Shape;284;p25"/>
          <p:cNvSpPr txBox="1">
            <a:spLocks noGrp="1"/>
          </p:cNvSpPr>
          <p:nvPr>
            <p:ph type="body" idx="1"/>
          </p:nvPr>
        </p:nvSpPr>
        <p:spPr>
          <a:xfrm>
            <a:off x="961490" y="1130716"/>
            <a:ext cx="10515600" cy="5225634"/>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AU"/>
              <a:t>As Millennials and Gen Zers continue to take up an increasing share of the workforce and as event attendees, there will be higher expectations for the use of technology at events to ensure the event is personalised, inclusive and well run, with excellent content and the opportunity to network with like-minded people (Pick, 2019). </a:t>
            </a:r>
            <a:endParaRPr/>
          </a:p>
          <a:p>
            <a:pPr marL="228600" lvl="0" indent="-228600" algn="l" rtl="0">
              <a:lnSpc>
                <a:spcPct val="90000"/>
              </a:lnSpc>
              <a:spcBef>
                <a:spcPts val="1000"/>
              </a:spcBef>
              <a:spcAft>
                <a:spcPts val="0"/>
              </a:spcAft>
              <a:buClr>
                <a:schemeClr val="dk1"/>
              </a:buClr>
              <a:buSzPts val="2800"/>
              <a:buChar char="•"/>
            </a:pPr>
            <a:r>
              <a:rPr lang="en-AU"/>
              <a:t>There should also be recognition that Millennial and Gen Z attendees are ‘always on and always connected’ (Hall, 2019) so the use of social media and apps is likely to continue before, during and after the event. </a:t>
            </a:r>
            <a:endParaRPr/>
          </a:p>
          <a:p>
            <a:pPr marL="228600" lvl="0" indent="-228600" algn="l" rtl="0">
              <a:lnSpc>
                <a:spcPct val="90000"/>
              </a:lnSpc>
              <a:spcBef>
                <a:spcPts val="1000"/>
              </a:spcBef>
              <a:spcAft>
                <a:spcPts val="0"/>
              </a:spcAft>
              <a:buClr>
                <a:schemeClr val="dk1"/>
              </a:buClr>
              <a:buSzPts val="2800"/>
              <a:buChar char="•"/>
            </a:pPr>
            <a:r>
              <a:rPr lang="en-AU"/>
              <a:t>There should also be recognition that attendees at some business events may prefer some ‘white space for mental regrouping and supporting participants’ health and wellness’ (Pelletier, 2017). </a:t>
            </a:r>
            <a:endParaRPr/>
          </a:p>
          <a:p>
            <a:pPr marL="228600" lvl="0" indent="-50800" algn="l" rtl="0">
              <a:lnSpc>
                <a:spcPct val="90000"/>
              </a:lnSpc>
              <a:spcBef>
                <a:spcPts val="1000"/>
              </a:spcBef>
              <a:spcAft>
                <a:spcPts val="0"/>
              </a:spcAft>
              <a:buClr>
                <a:schemeClr val="dk1"/>
              </a:buClr>
              <a:buSzPts val="2800"/>
              <a:buNone/>
            </a:pPr>
            <a:endParaRPr/>
          </a:p>
        </p:txBody>
      </p:sp>
      <p:sp>
        <p:nvSpPr>
          <p:cNvPr id="285" name="Google Shape;285;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26"/>
          <p:cNvSpPr txBox="1">
            <a:spLocks noGrp="1"/>
          </p:cNvSpPr>
          <p:nvPr>
            <p:ph type="title"/>
          </p:nvPr>
        </p:nvSpPr>
        <p:spPr>
          <a:xfrm>
            <a:off x="838200" y="365126"/>
            <a:ext cx="10515600" cy="106509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Case Study and Additional Resources</a:t>
            </a:r>
            <a:endParaRPr/>
          </a:p>
        </p:txBody>
      </p:sp>
      <p:sp>
        <p:nvSpPr>
          <p:cNvPr id="291" name="Google Shape;291;p26"/>
          <p:cNvSpPr txBox="1">
            <a:spLocks noGrp="1"/>
          </p:cNvSpPr>
          <p:nvPr>
            <p:ph type="body" idx="1"/>
          </p:nvPr>
        </p:nvSpPr>
        <p:spPr>
          <a:xfrm>
            <a:off x="838200" y="1430216"/>
            <a:ext cx="10814538" cy="492613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AU" b="1"/>
              <a:t>Case Study: 2032 Brisbane Olympics</a:t>
            </a:r>
            <a:endParaRPr/>
          </a:p>
          <a:p>
            <a:pPr marL="0" lvl="0" indent="0" algn="l" rtl="0">
              <a:lnSpc>
                <a:spcPct val="90000"/>
              </a:lnSpc>
              <a:spcBef>
                <a:spcPts val="1000"/>
              </a:spcBef>
              <a:spcAft>
                <a:spcPts val="0"/>
              </a:spcAft>
              <a:buClr>
                <a:schemeClr val="dk1"/>
              </a:buClr>
              <a:buSzPts val="2800"/>
              <a:buNone/>
            </a:pPr>
            <a:r>
              <a:rPr lang="en-AU" b="1"/>
              <a:t>Discussion Questions</a:t>
            </a:r>
            <a:endParaRPr sz="3600" b="1"/>
          </a:p>
          <a:p>
            <a:pPr marL="457200" lvl="0" indent="-368300" algn="l" rtl="0">
              <a:lnSpc>
                <a:spcPct val="100000"/>
              </a:lnSpc>
              <a:spcBef>
                <a:spcPts val="0"/>
              </a:spcBef>
              <a:spcAft>
                <a:spcPts val="0"/>
              </a:spcAft>
              <a:buSzPts val="2200"/>
              <a:buFont typeface="Calibri"/>
              <a:buAutoNum type="arabicPeriod"/>
            </a:pPr>
            <a:r>
              <a:rPr lang="en-AU" sz="2200"/>
              <a:t>Thinking about the size and complex nature of preparing to stage an Olympic Games, what new or emerging technology could be utilised in Brisbane 2032 to ensure the Games run smoothly and effectively?</a:t>
            </a:r>
            <a:endParaRPr sz="2200"/>
          </a:p>
          <a:p>
            <a:pPr marL="457200" lvl="0" indent="-368300" algn="l" rtl="0">
              <a:lnSpc>
                <a:spcPct val="100000"/>
              </a:lnSpc>
              <a:spcBef>
                <a:spcPts val="0"/>
              </a:spcBef>
              <a:spcAft>
                <a:spcPts val="0"/>
              </a:spcAft>
              <a:buSzPts val="2200"/>
              <a:buFont typeface="Calibri"/>
              <a:buAutoNum type="arabicPeriod"/>
            </a:pPr>
            <a:r>
              <a:rPr lang="en-AU" sz="2200"/>
              <a:t>Make suggestions on the means that the Brisbane 2032 committee could use to ensure that before and after the games will provide maximum benefits to the people of Brisbane and Queensland.</a:t>
            </a:r>
            <a:endParaRPr sz="2200"/>
          </a:p>
          <a:p>
            <a:pPr marL="457200" lvl="0" indent="-368300" algn="l" rtl="0">
              <a:lnSpc>
                <a:spcPct val="100000"/>
              </a:lnSpc>
              <a:spcBef>
                <a:spcPts val="0"/>
              </a:spcBef>
              <a:spcAft>
                <a:spcPts val="0"/>
              </a:spcAft>
              <a:buSzPts val="2200"/>
              <a:buFont typeface="Calibri"/>
              <a:buAutoNum type="arabicPeriod"/>
            </a:pPr>
            <a:r>
              <a:rPr lang="en-AU" sz="2200"/>
              <a:t>Explain what the organisers of Brisbane 2032 should consider to encourage inclusivity in the event among athletes and attendees.</a:t>
            </a:r>
            <a:endParaRPr sz="2200"/>
          </a:p>
          <a:p>
            <a:pPr marL="457200" lvl="0" indent="-368300" algn="l" rtl="0">
              <a:lnSpc>
                <a:spcPct val="100000"/>
              </a:lnSpc>
              <a:spcBef>
                <a:spcPts val="0"/>
              </a:spcBef>
              <a:spcAft>
                <a:spcPts val="0"/>
              </a:spcAft>
              <a:buSzPts val="2200"/>
              <a:buFont typeface="Calibri"/>
              <a:buAutoNum type="arabicPeriod"/>
            </a:pPr>
            <a:r>
              <a:rPr lang="en-AU" sz="2200"/>
              <a:t>Following the cancellation of the Commonwealth Games by the Victorian state Government in Australia in 2024 due to budget blowouts, explore what adaptations have been made to future Commonwealth Games to allow the event to run successfully.</a:t>
            </a:r>
            <a:endParaRPr sz="2200"/>
          </a:p>
          <a:p>
            <a:pPr marL="228600" lvl="0" indent="-50800" algn="l" rtl="0">
              <a:lnSpc>
                <a:spcPct val="90000"/>
              </a:lnSpc>
              <a:spcBef>
                <a:spcPts val="1000"/>
              </a:spcBef>
              <a:spcAft>
                <a:spcPts val="0"/>
              </a:spcAft>
              <a:buClr>
                <a:schemeClr val="dk1"/>
              </a:buClr>
              <a:buSzPts val="2800"/>
              <a:buNone/>
            </a:pPr>
            <a:endParaRPr/>
          </a:p>
        </p:txBody>
      </p:sp>
      <p:sp>
        <p:nvSpPr>
          <p:cNvPr id="292" name="Google Shape;292;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3"/>
          <p:cNvSpPr txBox="1">
            <a:spLocks noGrp="1"/>
          </p:cNvSpPr>
          <p:nvPr>
            <p:ph type="title"/>
          </p:nvPr>
        </p:nvSpPr>
        <p:spPr>
          <a:xfrm>
            <a:off x="838200" y="121506"/>
            <a:ext cx="10515600" cy="723936"/>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Introduction</a:t>
            </a:r>
            <a:endParaRPr/>
          </a:p>
        </p:txBody>
      </p:sp>
      <p:sp>
        <p:nvSpPr>
          <p:cNvPr id="106" name="Google Shape;106;p3"/>
          <p:cNvSpPr txBox="1">
            <a:spLocks noGrp="1"/>
          </p:cNvSpPr>
          <p:nvPr>
            <p:ph type="body" idx="1"/>
          </p:nvPr>
        </p:nvSpPr>
        <p:spPr>
          <a:xfrm>
            <a:off x="677182" y="888433"/>
            <a:ext cx="10515600" cy="529661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000"/>
              <a:buNone/>
            </a:pPr>
            <a:r>
              <a:rPr lang="en-AU" sz="2000"/>
              <a:t>Events in their simplest form can be viewed as gatherings of people. </a:t>
            </a:r>
            <a:endParaRPr/>
          </a:p>
          <a:p>
            <a:pPr marL="0" lvl="0" indent="0" algn="l" rtl="0">
              <a:lnSpc>
                <a:spcPct val="90000"/>
              </a:lnSpc>
              <a:spcBef>
                <a:spcPts val="1000"/>
              </a:spcBef>
              <a:spcAft>
                <a:spcPts val="0"/>
              </a:spcAft>
              <a:buClr>
                <a:schemeClr val="dk1"/>
              </a:buClr>
              <a:buSzPts val="2000"/>
              <a:buNone/>
            </a:pPr>
            <a:endParaRPr sz="2000"/>
          </a:p>
          <a:p>
            <a:pPr marL="0" lvl="0" indent="0" algn="l" rtl="0">
              <a:lnSpc>
                <a:spcPct val="90000"/>
              </a:lnSpc>
              <a:spcBef>
                <a:spcPts val="1000"/>
              </a:spcBef>
              <a:spcAft>
                <a:spcPts val="0"/>
              </a:spcAft>
              <a:buClr>
                <a:schemeClr val="dk1"/>
              </a:buClr>
              <a:buSzPts val="2000"/>
              <a:buNone/>
            </a:pPr>
            <a:r>
              <a:rPr lang="en-AU" sz="2000"/>
              <a:t>Events have always existed as they allow people to gather for one or more of the following reasons: </a:t>
            </a:r>
            <a:endParaRPr/>
          </a:p>
          <a:p>
            <a:pPr marL="228600" lvl="0" indent="-228600" algn="l" rtl="0">
              <a:lnSpc>
                <a:spcPct val="90000"/>
              </a:lnSpc>
              <a:spcBef>
                <a:spcPts val="1000"/>
              </a:spcBef>
              <a:spcAft>
                <a:spcPts val="0"/>
              </a:spcAft>
              <a:buClr>
                <a:schemeClr val="dk1"/>
              </a:buClr>
              <a:buSzPts val="2000"/>
              <a:buChar char="•"/>
            </a:pPr>
            <a:r>
              <a:rPr lang="en-AU" sz="2000"/>
              <a:t>to solve problems individuals are not able to solve on their own;</a:t>
            </a:r>
            <a:endParaRPr/>
          </a:p>
          <a:p>
            <a:pPr marL="228600" lvl="0" indent="-228600" algn="l" rtl="0">
              <a:lnSpc>
                <a:spcPct val="90000"/>
              </a:lnSpc>
              <a:spcBef>
                <a:spcPts val="1000"/>
              </a:spcBef>
              <a:spcAft>
                <a:spcPts val="0"/>
              </a:spcAft>
              <a:buClr>
                <a:schemeClr val="dk1"/>
              </a:buClr>
              <a:buSzPts val="2000"/>
              <a:buChar char="•"/>
            </a:pPr>
            <a:r>
              <a:rPr lang="en-AU" sz="2000"/>
              <a:t>to celebrate; </a:t>
            </a:r>
            <a:endParaRPr/>
          </a:p>
          <a:p>
            <a:pPr marL="228600" lvl="0" indent="-228600" algn="l" rtl="0">
              <a:lnSpc>
                <a:spcPct val="90000"/>
              </a:lnSpc>
              <a:spcBef>
                <a:spcPts val="1000"/>
              </a:spcBef>
              <a:spcAft>
                <a:spcPts val="0"/>
              </a:spcAft>
              <a:buClr>
                <a:schemeClr val="dk1"/>
              </a:buClr>
              <a:buSzPts val="2000"/>
              <a:buChar char="•"/>
            </a:pPr>
            <a:r>
              <a:rPr lang="en-AU" sz="2000"/>
              <a:t>to mourn;</a:t>
            </a:r>
            <a:endParaRPr/>
          </a:p>
          <a:p>
            <a:pPr marL="228600" lvl="0" indent="-228600" algn="l" rtl="0">
              <a:lnSpc>
                <a:spcPct val="90000"/>
              </a:lnSpc>
              <a:spcBef>
                <a:spcPts val="1000"/>
              </a:spcBef>
              <a:spcAft>
                <a:spcPts val="0"/>
              </a:spcAft>
              <a:buClr>
                <a:schemeClr val="dk1"/>
              </a:buClr>
              <a:buSzPts val="2000"/>
              <a:buChar char="•"/>
            </a:pPr>
            <a:r>
              <a:rPr lang="en-AU" sz="2000"/>
              <a:t>to mark transitions;</a:t>
            </a:r>
            <a:endParaRPr/>
          </a:p>
          <a:p>
            <a:pPr marL="228600" lvl="0" indent="-228600" algn="l" rtl="0">
              <a:lnSpc>
                <a:spcPct val="90000"/>
              </a:lnSpc>
              <a:spcBef>
                <a:spcPts val="1000"/>
              </a:spcBef>
              <a:spcAft>
                <a:spcPts val="0"/>
              </a:spcAft>
              <a:buClr>
                <a:schemeClr val="dk1"/>
              </a:buClr>
              <a:buSzPts val="2000"/>
              <a:buChar char="•"/>
            </a:pPr>
            <a:r>
              <a:rPr lang="en-AU" sz="2000"/>
              <a:t>to make decisions because we need one another;</a:t>
            </a:r>
            <a:endParaRPr/>
          </a:p>
          <a:p>
            <a:pPr marL="228600" lvl="0" indent="-228600" algn="l" rtl="0">
              <a:lnSpc>
                <a:spcPct val="90000"/>
              </a:lnSpc>
              <a:spcBef>
                <a:spcPts val="1000"/>
              </a:spcBef>
              <a:spcAft>
                <a:spcPts val="0"/>
              </a:spcAft>
              <a:buClr>
                <a:schemeClr val="dk1"/>
              </a:buClr>
              <a:buSzPts val="2000"/>
              <a:buChar char="•"/>
            </a:pPr>
            <a:r>
              <a:rPr lang="en-AU" sz="2000"/>
              <a:t>to show strength;</a:t>
            </a:r>
            <a:endParaRPr/>
          </a:p>
          <a:p>
            <a:pPr marL="228600" lvl="0" indent="-228600" algn="l" rtl="0">
              <a:lnSpc>
                <a:spcPct val="90000"/>
              </a:lnSpc>
              <a:spcBef>
                <a:spcPts val="1000"/>
              </a:spcBef>
              <a:spcAft>
                <a:spcPts val="0"/>
              </a:spcAft>
              <a:buClr>
                <a:schemeClr val="dk1"/>
              </a:buClr>
              <a:buSzPts val="2000"/>
              <a:buChar char="•"/>
            </a:pPr>
            <a:r>
              <a:rPr lang="en-AU" sz="2000"/>
              <a:t>to honour and acknowledge;</a:t>
            </a:r>
            <a:endParaRPr/>
          </a:p>
          <a:p>
            <a:pPr marL="228600" lvl="0" indent="-228600" algn="l" rtl="0">
              <a:lnSpc>
                <a:spcPct val="90000"/>
              </a:lnSpc>
              <a:spcBef>
                <a:spcPts val="1000"/>
              </a:spcBef>
              <a:spcAft>
                <a:spcPts val="0"/>
              </a:spcAft>
              <a:buClr>
                <a:schemeClr val="dk1"/>
              </a:buClr>
              <a:buSzPts val="2000"/>
              <a:buChar char="•"/>
            </a:pPr>
            <a:r>
              <a:rPr lang="en-AU" sz="2000"/>
              <a:t>to build companies and schools and neighbourhoods; </a:t>
            </a:r>
            <a:endParaRPr/>
          </a:p>
          <a:p>
            <a:pPr marL="228600" lvl="0" indent="-228600" algn="l" rtl="0">
              <a:lnSpc>
                <a:spcPct val="90000"/>
              </a:lnSpc>
              <a:spcBef>
                <a:spcPts val="1000"/>
              </a:spcBef>
              <a:spcAft>
                <a:spcPts val="0"/>
              </a:spcAft>
              <a:buClr>
                <a:schemeClr val="dk1"/>
              </a:buClr>
              <a:buSzPts val="2000"/>
              <a:buChar char="•"/>
            </a:pPr>
            <a:r>
              <a:rPr lang="en-AU" sz="2000"/>
              <a:t>to welcome;</a:t>
            </a:r>
            <a:endParaRPr/>
          </a:p>
          <a:p>
            <a:pPr marL="228600" lvl="0" indent="-228600" algn="l" rtl="0">
              <a:lnSpc>
                <a:spcPct val="90000"/>
              </a:lnSpc>
              <a:spcBef>
                <a:spcPts val="1000"/>
              </a:spcBef>
              <a:spcAft>
                <a:spcPts val="0"/>
              </a:spcAft>
              <a:buClr>
                <a:schemeClr val="dk1"/>
              </a:buClr>
              <a:buSzPts val="2000"/>
              <a:buChar char="•"/>
            </a:pPr>
            <a:r>
              <a:rPr lang="en-AU" sz="2000"/>
              <a:t>to say goodbye (Parker, 2018).</a:t>
            </a:r>
            <a:endParaRPr/>
          </a:p>
          <a:p>
            <a:pPr marL="228600" lvl="0" indent="-101600" algn="l" rtl="0">
              <a:lnSpc>
                <a:spcPct val="90000"/>
              </a:lnSpc>
              <a:spcBef>
                <a:spcPts val="1000"/>
              </a:spcBef>
              <a:spcAft>
                <a:spcPts val="0"/>
              </a:spcAft>
              <a:buClr>
                <a:schemeClr val="dk1"/>
              </a:buClr>
              <a:buSzPts val="2000"/>
              <a:buNone/>
            </a:pPr>
            <a:endParaRPr sz="2000"/>
          </a:p>
        </p:txBody>
      </p:sp>
      <p:sp>
        <p:nvSpPr>
          <p:cNvPr id="107" name="Google Shape;107;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4"/>
          <p:cNvSpPr txBox="1">
            <a:spLocks noGrp="1"/>
          </p:cNvSpPr>
          <p:nvPr>
            <p:ph type="title"/>
          </p:nvPr>
        </p:nvSpPr>
        <p:spPr>
          <a:xfrm>
            <a:off x="599660" y="136526"/>
            <a:ext cx="10515600" cy="711614"/>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Clr>
                <a:schemeClr val="dk1"/>
              </a:buClr>
              <a:buSzPct val="100000"/>
              <a:buFont typeface="Calibri"/>
              <a:buNone/>
            </a:pPr>
            <a:r>
              <a:rPr lang="en-AU" b="1">
                <a:latin typeface="Calibri"/>
                <a:ea typeface="Calibri"/>
                <a:cs typeface="Calibri"/>
                <a:sym typeface="Calibri"/>
              </a:rPr>
              <a:t>Introduction</a:t>
            </a:r>
            <a:endParaRPr/>
          </a:p>
        </p:txBody>
      </p:sp>
      <p:sp>
        <p:nvSpPr>
          <p:cNvPr id="114" name="Google Shape;114;p4"/>
          <p:cNvSpPr txBox="1">
            <a:spLocks noGrp="1"/>
          </p:cNvSpPr>
          <p:nvPr>
            <p:ph type="body" idx="1"/>
          </p:nvPr>
        </p:nvSpPr>
        <p:spPr>
          <a:xfrm>
            <a:off x="838200" y="1582615"/>
            <a:ext cx="10515600" cy="4594348"/>
          </a:xfrm>
          <a:prstGeom prst="rect">
            <a:avLst/>
          </a:prstGeom>
          <a:noFill/>
          <a:ln>
            <a:noFill/>
          </a:ln>
        </p:spPr>
        <p:txBody>
          <a:bodyPr spcFirstLastPara="1" wrap="square" lIns="91425" tIns="45700" rIns="91425" bIns="45700" anchor="t" anchorCtr="0">
            <a:normAutofit/>
          </a:bodyPr>
          <a:lstStyle/>
          <a:p>
            <a:pPr marL="228600" lvl="0" indent="0" algn="l" rtl="0">
              <a:lnSpc>
                <a:spcPct val="100000"/>
              </a:lnSpc>
              <a:spcBef>
                <a:spcPts val="0"/>
              </a:spcBef>
              <a:spcAft>
                <a:spcPts val="0"/>
              </a:spcAft>
              <a:buClr>
                <a:schemeClr val="dk1"/>
              </a:buClr>
              <a:buSzPts val="4800"/>
              <a:buNone/>
            </a:pPr>
            <a:endParaRPr sz="4800"/>
          </a:p>
          <a:p>
            <a:pPr marL="228600" lvl="0" indent="0" algn="l" rtl="0">
              <a:lnSpc>
                <a:spcPct val="90000"/>
              </a:lnSpc>
              <a:spcBef>
                <a:spcPts val="1000"/>
              </a:spcBef>
              <a:spcAft>
                <a:spcPts val="0"/>
              </a:spcAft>
              <a:buClr>
                <a:schemeClr val="dk1"/>
              </a:buClr>
              <a:buSzPts val="4800"/>
              <a:buNone/>
            </a:pPr>
            <a:endParaRPr sz="4800"/>
          </a:p>
        </p:txBody>
      </p:sp>
      <p:sp>
        <p:nvSpPr>
          <p:cNvPr id="115" name="Google Shape;115;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
        <p:nvSpPr>
          <p:cNvPr id="116" name="Google Shape;116;p4"/>
          <p:cNvSpPr/>
          <p:nvPr/>
        </p:nvSpPr>
        <p:spPr>
          <a:xfrm>
            <a:off x="838200" y="1007086"/>
            <a:ext cx="10411146" cy="5637634"/>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None/>
            </a:pPr>
            <a:r>
              <a:rPr lang="en-AU" sz="2400" b="0" i="0" u="none" strike="noStrike" cap="none">
                <a:solidFill>
                  <a:schemeClr val="dk1"/>
                </a:solidFill>
                <a:latin typeface="Calibri"/>
                <a:ea typeface="Calibri"/>
                <a:cs typeface="Calibri"/>
                <a:sym typeface="Calibri"/>
              </a:rPr>
              <a:t>An event can be described as the ‘conscious bringing together of people for a reason’ and it ‘shapes the way we think, feel and make sense of our world’ </a:t>
            </a:r>
            <a:endParaRPr/>
          </a:p>
          <a:p>
            <a:pPr marL="0" marR="0" lvl="0" indent="0" algn="l" rtl="0">
              <a:lnSpc>
                <a:spcPct val="107000"/>
              </a:lnSpc>
              <a:spcBef>
                <a:spcPts val="800"/>
              </a:spcBef>
              <a:spcAft>
                <a:spcPts val="0"/>
              </a:spcAft>
              <a:buNone/>
            </a:pPr>
            <a:r>
              <a:rPr lang="en-AU" sz="2400" b="0" i="0" u="none" strike="noStrike" cap="none">
                <a:solidFill>
                  <a:schemeClr val="dk1"/>
                </a:solidFill>
                <a:latin typeface="Calibri"/>
                <a:ea typeface="Calibri"/>
                <a:cs typeface="Calibri"/>
                <a:sym typeface="Calibri"/>
              </a:rPr>
              <a:t>(Parker, 2018: i). </a:t>
            </a:r>
            <a:endParaRPr/>
          </a:p>
          <a:p>
            <a:pPr marL="0" marR="0" lvl="0" indent="0" algn="l" rtl="0">
              <a:lnSpc>
                <a:spcPct val="107000"/>
              </a:lnSpc>
              <a:spcBef>
                <a:spcPts val="800"/>
              </a:spcBef>
              <a:spcAft>
                <a:spcPts val="0"/>
              </a:spcAft>
              <a:buNone/>
            </a:pPr>
            <a:endParaRPr sz="2400" b="0" i="0" u="none" strike="noStrike" cap="none">
              <a:solidFill>
                <a:schemeClr val="dk1"/>
              </a:solidFill>
              <a:latin typeface="Calibri"/>
              <a:ea typeface="Calibri"/>
              <a:cs typeface="Calibri"/>
              <a:sym typeface="Calibri"/>
            </a:endParaRPr>
          </a:p>
          <a:p>
            <a:pPr marL="0" marR="0" lvl="0" indent="0" algn="l" rtl="0">
              <a:lnSpc>
                <a:spcPct val="107000"/>
              </a:lnSpc>
              <a:spcBef>
                <a:spcPts val="800"/>
              </a:spcBef>
              <a:spcAft>
                <a:spcPts val="0"/>
              </a:spcAft>
              <a:buNone/>
            </a:pPr>
            <a:r>
              <a:rPr lang="en-AU" sz="2400" b="0" i="0" u="none" strike="noStrike" cap="none">
                <a:solidFill>
                  <a:schemeClr val="dk1"/>
                </a:solidFill>
                <a:latin typeface="Calibri"/>
                <a:ea typeface="Calibri"/>
                <a:cs typeface="Calibri"/>
                <a:sym typeface="Calibri"/>
              </a:rPr>
              <a:t>This highlights:</a:t>
            </a:r>
            <a:endParaRPr/>
          </a:p>
          <a:p>
            <a:pPr marL="342900" marR="0" lvl="0" indent="-342900" algn="l" rtl="0">
              <a:lnSpc>
                <a:spcPct val="107000"/>
              </a:lnSpc>
              <a:spcBef>
                <a:spcPts val="800"/>
              </a:spcBef>
              <a:spcAft>
                <a:spcPts val="0"/>
              </a:spcAft>
              <a:buClr>
                <a:schemeClr val="dk1"/>
              </a:buClr>
              <a:buSzPts val="2400"/>
              <a:buFont typeface="Arial"/>
              <a:buChar char="•"/>
            </a:pPr>
            <a:r>
              <a:rPr lang="en-AU" sz="2400" b="0" i="0" u="none" strike="noStrike" cap="none">
                <a:solidFill>
                  <a:schemeClr val="dk1"/>
                </a:solidFill>
                <a:latin typeface="Calibri"/>
                <a:ea typeface="Calibri"/>
                <a:cs typeface="Calibri"/>
                <a:sym typeface="Calibri"/>
              </a:rPr>
              <a:t>the importance of events in society; and, </a:t>
            </a:r>
            <a:endParaRPr/>
          </a:p>
          <a:p>
            <a:pPr marL="342900" marR="0" lvl="0" indent="-342900" algn="l" rtl="0">
              <a:lnSpc>
                <a:spcPct val="107000"/>
              </a:lnSpc>
              <a:spcBef>
                <a:spcPts val="800"/>
              </a:spcBef>
              <a:spcAft>
                <a:spcPts val="0"/>
              </a:spcAft>
              <a:buClr>
                <a:schemeClr val="dk1"/>
              </a:buClr>
              <a:buSzPts val="2400"/>
              <a:buFont typeface="Arial"/>
              <a:buChar char="•"/>
            </a:pPr>
            <a:r>
              <a:rPr lang="en-AU" sz="2400" b="0" i="0" u="none" strike="noStrike" cap="none">
                <a:solidFill>
                  <a:schemeClr val="dk1"/>
                </a:solidFill>
                <a:latin typeface="Calibri"/>
                <a:ea typeface="Calibri"/>
                <a:cs typeface="Calibri"/>
                <a:sym typeface="Calibri"/>
              </a:rPr>
              <a:t>confirms that the motivation to attend an event in the future is likely to remain the same </a:t>
            </a:r>
            <a:endParaRPr/>
          </a:p>
          <a:p>
            <a:pPr marL="0" marR="0" lvl="0" indent="0" algn="l" rtl="0">
              <a:lnSpc>
                <a:spcPct val="107000"/>
              </a:lnSpc>
              <a:spcBef>
                <a:spcPts val="800"/>
              </a:spcBef>
              <a:spcAft>
                <a:spcPts val="0"/>
              </a:spcAft>
              <a:buNone/>
            </a:pPr>
            <a:r>
              <a:rPr lang="en-AU" sz="2400" b="0" i="0" u="none" strike="noStrike" cap="none">
                <a:solidFill>
                  <a:schemeClr val="dk1"/>
                </a:solidFill>
                <a:latin typeface="Calibri"/>
                <a:ea typeface="Calibri"/>
                <a:cs typeface="Calibri"/>
                <a:sym typeface="Calibri"/>
              </a:rPr>
              <a:t>because </a:t>
            </a:r>
            <a:endParaRPr/>
          </a:p>
          <a:p>
            <a:pPr marL="0" marR="0" lvl="0" indent="0" algn="l" rtl="0">
              <a:lnSpc>
                <a:spcPct val="107000"/>
              </a:lnSpc>
              <a:spcBef>
                <a:spcPts val="800"/>
              </a:spcBef>
              <a:spcAft>
                <a:spcPts val="0"/>
              </a:spcAft>
              <a:buNone/>
            </a:pPr>
            <a:r>
              <a:rPr lang="en-AU" sz="2400" b="0" i="0" u="none" strike="noStrike" cap="none">
                <a:solidFill>
                  <a:schemeClr val="dk1"/>
                </a:solidFill>
                <a:latin typeface="Calibri"/>
                <a:ea typeface="Calibri"/>
                <a:cs typeface="Calibri"/>
                <a:sym typeface="Calibri"/>
              </a:rPr>
              <a:t>we are likely to continue to have the basic human need for inclusivity and contact (Hari </a:t>
            </a:r>
            <a:r>
              <a:rPr lang="en-AU" sz="2400" b="0" i="1" u="none" strike="noStrike" cap="none">
                <a:solidFill>
                  <a:schemeClr val="dk1"/>
                </a:solidFill>
                <a:latin typeface="Calibri"/>
                <a:ea typeface="Calibri"/>
                <a:cs typeface="Calibri"/>
                <a:sym typeface="Calibri"/>
              </a:rPr>
              <a:t>et al.,</a:t>
            </a:r>
            <a:r>
              <a:rPr lang="en-AU" sz="2400" b="0" i="0" u="none" strike="noStrike" cap="none">
                <a:solidFill>
                  <a:schemeClr val="dk1"/>
                </a:solidFill>
                <a:latin typeface="Calibri"/>
                <a:ea typeface="Calibri"/>
                <a:cs typeface="Calibri"/>
                <a:sym typeface="Calibri"/>
              </a:rPr>
              <a:t> 2015). </a:t>
            </a:r>
            <a:endParaRPr/>
          </a:p>
          <a:p>
            <a:pPr marL="0" marR="0" lvl="0" indent="0" algn="l" rtl="0">
              <a:lnSpc>
                <a:spcPct val="107000"/>
              </a:lnSpc>
              <a:spcBef>
                <a:spcPts val="800"/>
              </a:spcBef>
              <a:spcAft>
                <a:spcPts val="0"/>
              </a:spcAft>
              <a:buNone/>
            </a:pPr>
            <a:endParaRPr sz="2400" b="0" i="0" u="none" strike="noStrike" cap="non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5"/>
          <p:cNvSpPr txBox="1">
            <a:spLocks noGrp="1"/>
          </p:cNvSpPr>
          <p:nvPr>
            <p:ph type="title"/>
          </p:nvPr>
        </p:nvSpPr>
        <p:spPr>
          <a:xfrm>
            <a:off x="599660" y="136526"/>
            <a:ext cx="10515600" cy="711614"/>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Clr>
                <a:schemeClr val="dk1"/>
              </a:buClr>
              <a:buSzPct val="100000"/>
              <a:buFont typeface="Calibri"/>
              <a:buNone/>
            </a:pPr>
            <a:r>
              <a:rPr lang="en-AU" b="1">
                <a:latin typeface="Calibri"/>
                <a:ea typeface="Calibri"/>
                <a:cs typeface="Calibri"/>
                <a:sym typeface="Calibri"/>
              </a:rPr>
              <a:t>Introduction</a:t>
            </a:r>
            <a:endParaRPr/>
          </a:p>
        </p:txBody>
      </p:sp>
      <p:sp>
        <p:nvSpPr>
          <p:cNvPr id="123" name="Google Shape;123;p5"/>
          <p:cNvSpPr txBox="1">
            <a:spLocks noGrp="1"/>
          </p:cNvSpPr>
          <p:nvPr>
            <p:ph type="body" idx="1"/>
          </p:nvPr>
        </p:nvSpPr>
        <p:spPr>
          <a:xfrm>
            <a:off x="838200" y="1582615"/>
            <a:ext cx="10515600" cy="4594348"/>
          </a:xfrm>
          <a:prstGeom prst="rect">
            <a:avLst/>
          </a:prstGeom>
          <a:noFill/>
          <a:ln>
            <a:noFill/>
          </a:ln>
        </p:spPr>
        <p:txBody>
          <a:bodyPr spcFirstLastPara="1" wrap="square" lIns="91425" tIns="45700" rIns="91425" bIns="45700" anchor="t" anchorCtr="0">
            <a:normAutofit/>
          </a:bodyPr>
          <a:lstStyle/>
          <a:p>
            <a:pPr marL="228600" lvl="0" indent="0" algn="l" rtl="0">
              <a:lnSpc>
                <a:spcPct val="100000"/>
              </a:lnSpc>
              <a:spcBef>
                <a:spcPts val="0"/>
              </a:spcBef>
              <a:spcAft>
                <a:spcPts val="0"/>
              </a:spcAft>
              <a:buClr>
                <a:schemeClr val="dk1"/>
              </a:buClr>
              <a:buSzPts val="4800"/>
              <a:buNone/>
            </a:pPr>
            <a:endParaRPr sz="4800"/>
          </a:p>
          <a:p>
            <a:pPr marL="228600" lvl="0" indent="0" algn="l" rtl="0">
              <a:lnSpc>
                <a:spcPct val="90000"/>
              </a:lnSpc>
              <a:spcBef>
                <a:spcPts val="1000"/>
              </a:spcBef>
              <a:spcAft>
                <a:spcPts val="0"/>
              </a:spcAft>
              <a:buClr>
                <a:schemeClr val="dk1"/>
              </a:buClr>
              <a:buSzPts val="4800"/>
              <a:buNone/>
            </a:pPr>
            <a:endParaRPr sz="4800"/>
          </a:p>
        </p:txBody>
      </p:sp>
      <p:sp>
        <p:nvSpPr>
          <p:cNvPr id="124" name="Google Shape;124;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
        <p:nvSpPr>
          <p:cNvPr id="125" name="Google Shape;125;p5"/>
          <p:cNvSpPr/>
          <p:nvPr/>
        </p:nvSpPr>
        <p:spPr>
          <a:xfrm>
            <a:off x="838200" y="1007086"/>
            <a:ext cx="10411146" cy="5037276"/>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None/>
            </a:pPr>
            <a:r>
              <a:rPr lang="en-AU" sz="2400" b="0" i="0" u="none" strike="noStrike" cap="none">
                <a:solidFill>
                  <a:schemeClr val="dk1"/>
                </a:solidFill>
                <a:latin typeface="Calibri"/>
                <a:ea typeface="Calibri"/>
                <a:cs typeface="Calibri"/>
                <a:sym typeface="Calibri"/>
              </a:rPr>
              <a:t>As human beings, </a:t>
            </a:r>
            <a:endParaRPr/>
          </a:p>
          <a:p>
            <a:pPr marL="0" marR="0" lvl="0" indent="0" algn="l" rtl="0">
              <a:lnSpc>
                <a:spcPct val="107000"/>
              </a:lnSpc>
              <a:spcBef>
                <a:spcPts val="800"/>
              </a:spcBef>
              <a:spcAft>
                <a:spcPts val="0"/>
              </a:spcAft>
              <a:buNone/>
            </a:pPr>
            <a:r>
              <a:rPr lang="en-AU" sz="2400" b="0" i="0" u="none" strike="noStrike" cap="none">
                <a:solidFill>
                  <a:schemeClr val="dk1"/>
                </a:solidFill>
                <a:latin typeface="Calibri"/>
                <a:ea typeface="Calibri"/>
                <a:cs typeface="Calibri"/>
                <a:sym typeface="Calibri"/>
              </a:rPr>
              <a:t>the importance of social interaction is evident in our everyday life, we are shaped by other people and </a:t>
            </a:r>
            <a:endParaRPr/>
          </a:p>
          <a:p>
            <a:pPr marL="0" marR="0" lvl="0" indent="0" algn="l" rtl="0">
              <a:lnSpc>
                <a:spcPct val="107000"/>
              </a:lnSpc>
              <a:spcBef>
                <a:spcPts val="800"/>
              </a:spcBef>
              <a:spcAft>
                <a:spcPts val="0"/>
              </a:spcAft>
              <a:buNone/>
            </a:pPr>
            <a:r>
              <a:rPr lang="en-AU" sz="2400" b="0" i="0" u="none" strike="noStrike" cap="none">
                <a:solidFill>
                  <a:schemeClr val="dk1"/>
                </a:solidFill>
                <a:latin typeface="Calibri"/>
                <a:ea typeface="Calibri"/>
                <a:cs typeface="Calibri"/>
                <a:sym typeface="Calibri"/>
              </a:rPr>
              <a:t>we crave social contact to the extent that</a:t>
            </a:r>
            <a:endParaRPr/>
          </a:p>
          <a:p>
            <a:pPr marL="0" marR="0" lvl="0" indent="0" algn="l" rtl="0">
              <a:lnSpc>
                <a:spcPct val="107000"/>
              </a:lnSpc>
              <a:spcBef>
                <a:spcPts val="800"/>
              </a:spcBef>
              <a:spcAft>
                <a:spcPts val="0"/>
              </a:spcAft>
              <a:buNone/>
            </a:pPr>
            <a:r>
              <a:rPr lang="en-AU" sz="2400" b="0" i="0" u="none" strike="noStrike" cap="none">
                <a:solidFill>
                  <a:schemeClr val="dk1"/>
                </a:solidFill>
                <a:latin typeface="Calibri"/>
                <a:ea typeface="Calibri"/>
                <a:cs typeface="Calibri"/>
                <a:sym typeface="Calibri"/>
              </a:rPr>
              <a:t> ‘isolation is used as punishment and even as torture’ (Hari </a:t>
            </a:r>
            <a:r>
              <a:rPr lang="en-AU" sz="2400" b="0" i="1" u="none" strike="noStrike" cap="none">
                <a:solidFill>
                  <a:schemeClr val="dk1"/>
                </a:solidFill>
                <a:latin typeface="Calibri"/>
                <a:ea typeface="Calibri"/>
                <a:cs typeface="Calibri"/>
                <a:sym typeface="Calibri"/>
              </a:rPr>
              <a:t>et al.,</a:t>
            </a:r>
            <a:r>
              <a:rPr lang="en-AU" sz="2400" b="0" i="0" u="none" strike="noStrike" cap="none">
                <a:solidFill>
                  <a:schemeClr val="dk1"/>
                </a:solidFill>
                <a:latin typeface="Calibri"/>
                <a:ea typeface="Calibri"/>
                <a:cs typeface="Calibri"/>
                <a:sym typeface="Calibri"/>
              </a:rPr>
              <a:t> 2015).</a:t>
            </a:r>
            <a:endParaRPr/>
          </a:p>
          <a:p>
            <a:pPr marL="0" marR="0" lvl="0" indent="0" algn="l" rtl="0">
              <a:lnSpc>
                <a:spcPct val="107000"/>
              </a:lnSpc>
              <a:spcBef>
                <a:spcPts val="800"/>
              </a:spcBef>
              <a:spcAft>
                <a:spcPts val="0"/>
              </a:spcAft>
              <a:buNone/>
            </a:pPr>
            <a:endParaRPr sz="2400" b="0" i="0" u="none" strike="noStrike" cap="none">
              <a:solidFill>
                <a:schemeClr val="dk1"/>
              </a:solidFill>
              <a:latin typeface="Calibri"/>
              <a:ea typeface="Calibri"/>
              <a:cs typeface="Calibri"/>
              <a:sym typeface="Calibri"/>
            </a:endParaRPr>
          </a:p>
          <a:p>
            <a:pPr marL="0" marR="0" lvl="0" indent="0" algn="l" rtl="0">
              <a:lnSpc>
                <a:spcPct val="107000"/>
              </a:lnSpc>
              <a:spcBef>
                <a:spcPts val="800"/>
              </a:spcBef>
              <a:spcAft>
                <a:spcPts val="0"/>
              </a:spcAft>
              <a:buNone/>
            </a:pPr>
            <a:r>
              <a:rPr lang="en-AU" sz="2400" b="0" i="0" u="none" strike="noStrike" cap="none">
                <a:solidFill>
                  <a:schemeClr val="dk1"/>
                </a:solidFill>
                <a:latin typeface="Calibri"/>
                <a:ea typeface="Calibri"/>
                <a:cs typeface="Calibri"/>
                <a:sym typeface="Calibri"/>
              </a:rPr>
              <a:t>Such face-to-face engagement may become more prevalent in the future because we spend ‘more and more time in front of a screen each year’ and so are spending less time engaging in face-to-face contact. </a:t>
            </a:r>
            <a:endParaRPr/>
          </a:p>
          <a:p>
            <a:pPr marL="0" marR="0" lvl="0" indent="0" algn="l" rtl="0">
              <a:lnSpc>
                <a:spcPct val="107000"/>
              </a:lnSpc>
              <a:spcBef>
                <a:spcPts val="800"/>
              </a:spcBef>
              <a:spcAft>
                <a:spcPts val="0"/>
              </a:spcAft>
              <a:buNone/>
            </a:pPr>
            <a:r>
              <a:rPr lang="en-AU" sz="2400" b="0" i="0" u="none" strike="noStrike" cap="none">
                <a:solidFill>
                  <a:schemeClr val="dk1"/>
                </a:solidFill>
                <a:latin typeface="Calibri"/>
                <a:ea typeface="Calibri"/>
                <a:cs typeface="Calibri"/>
                <a:sym typeface="Calibri"/>
              </a:rPr>
              <a:t>As a result, ‘face-to-face time has become a more treasured commodity in our modern world’ (Social Tables, 2019).</a:t>
            </a:r>
            <a:endParaRPr sz="2000" b="0" i="0" u="none" strike="noStrike" cap="none">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6"/>
          <p:cNvSpPr txBox="1">
            <a:spLocks noGrp="1"/>
          </p:cNvSpPr>
          <p:nvPr>
            <p:ph type="title"/>
          </p:nvPr>
        </p:nvSpPr>
        <p:spPr>
          <a:xfrm>
            <a:off x="838200" y="136525"/>
            <a:ext cx="10515600" cy="72155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Introduction</a:t>
            </a:r>
            <a:endParaRPr/>
          </a:p>
        </p:txBody>
      </p:sp>
      <p:sp>
        <p:nvSpPr>
          <p:cNvPr id="132" name="Google Shape;132;p6"/>
          <p:cNvSpPr txBox="1">
            <a:spLocks noGrp="1"/>
          </p:cNvSpPr>
          <p:nvPr>
            <p:ph type="body" idx="1"/>
          </p:nvPr>
        </p:nvSpPr>
        <p:spPr>
          <a:xfrm>
            <a:off x="838200" y="722243"/>
            <a:ext cx="10515600" cy="5816669"/>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Clr>
                <a:schemeClr val="dk1"/>
              </a:buClr>
              <a:buSzPts val="2800"/>
              <a:buChar char="•"/>
            </a:pPr>
            <a:r>
              <a:rPr lang="en-AU"/>
              <a:t>The existence of online communities which are designed to facilitate face-to-face engagement between individuals is evidence of the importance of human contact. </a:t>
            </a:r>
            <a:endParaRPr/>
          </a:p>
          <a:p>
            <a:pPr marL="228600" lvl="0" indent="-50800" algn="l" rtl="0">
              <a:lnSpc>
                <a:spcPct val="100000"/>
              </a:lnSpc>
              <a:spcBef>
                <a:spcPts val="1000"/>
              </a:spcBef>
              <a:spcAft>
                <a:spcPts val="0"/>
              </a:spcAft>
              <a:buClr>
                <a:schemeClr val="dk1"/>
              </a:buClr>
              <a:buSzPts val="2800"/>
              <a:buNone/>
            </a:pPr>
            <a:endParaRPr/>
          </a:p>
          <a:p>
            <a:pPr marL="228600" lvl="0" indent="-228600" algn="l" rtl="0">
              <a:lnSpc>
                <a:spcPct val="100000"/>
              </a:lnSpc>
              <a:spcBef>
                <a:spcPts val="1000"/>
              </a:spcBef>
              <a:spcAft>
                <a:spcPts val="0"/>
              </a:spcAft>
              <a:buClr>
                <a:schemeClr val="dk1"/>
              </a:buClr>
              <a:buSzPts val="2800"/>
              <a:buChar char="•"/>
            </a:pPr>
            <a:r>
              <a:rPr lang="en-AU"/>
              <a:t>For example, ‘Meetup’ is described as an online platform for creating offline gatherings (Parker, 2018). </a:t>
            </a:r>
            <a:endParaRPr/>
          </a:p>
          <a:p>
            <a:pPr marL="228600" lvl="0" indent="-228600" algn="l" rtl="0">
              <a:lnSpc>
                <a:spcPct val="100000"/>
              </a:lnSpc>
              <a:spcBef>
                <a:spcPts val="1000"/>
              </a:spcBef>
              <a:spcAft>
                <a:spcPts val="0"/>
              </a:spcAft>
              <a:buClr>
                <a:schemeClr val="dk1"/>
              </a:buClr>
              <a:buSzPts val="2800"/>
              <a:buChar char="•"/>
            </a:pPr>
            <a:r>
              <a:rPr lang="en-AU"/>
              <a:t>Meetup allows people to connect in real life</a:t>
            </a:r>
            <a:endParaRPr/>
          </a:p>
          <a:p>
            <a:pPr marL="228600" lvl="0" indent="-228600" algn="l" rtl="0">
              <a:lnSpc>
                <a:spcPct val="100000"/>
              </a:lnSpc>
              <a:spcBef>
                <a:spcPts val="1000"/>
              </a:spcBef>
              <a:spcAft>
                <a:spcPts val="0"/>
              </a:spcAft>
              <a:buClr>
                <a:schemeClr val="dk1"/>
              </a:buClr>
              <a:buSzPts val="2800"/>
              <a:buChar char="•"/>
            </a:pPr>
            <a:r>
              <a:rPr lang="en-AU"/>
              <a:t>The home page states ‘The real world is calling. Attend local events to meet people, try something new, or do more of what you love’ (Meetup, 2019).</a:t>
            </a:r>
            <a:endParaRPr/>
          </a:p>
          <a:p>
            <a:pPr marL="0" lvl="0" indent="0" algn="l" rtl="0">
              <a:lnSpc>
                <a:spcPct val="100000"/>
              </a:lnSpc>
              <a:spcBef>
                <a:spcPts val="1000"/>
              </a:spcBef>
              <a:spcAft>
                <a:spcPts val="0"/>
              </a:spcAft>
              <a:buClr>
                <a:schemeClr val="dk1"/>
              </a:buClr>
              <a:buSzPts val="2400"/>
              <a:buNone/>
            </a:pPr>
            <a:endParaRPr sz="2400"/>
          </a:p>
        </p:txBody>
      </p:sp>
      <p:sp>
        <p:nvSpPr>
          <p:cNvPr id="133" name="Google Shape;13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7"/>
          <p:cNvSpPr txBox="1">
            <a:spLocks noGrp="1"/>
          </p:cNvSpPr>
          <p:nvPr>
            <p:ph type="title"/>
          </p:nvPr>
        </p:nvSpPr>
        <p:spPr>
          <a:xfrm>
            <a:off x="735459" y="119489"/>
            <a:ext cx="10515600" cy="7778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Introduction</a:t>
            </a:r>
            <a:endParaRPr/>
          </a:p>
        </p:txBody>
      </p:sp>
      <p:sp>
        <p:nvSpPr>
          <p:cNvPr id="140" name="Google Shape;140;p7"/>
          <p:cNvSpPr txBox="1">
            <a:spLocks noGrp="1"/>
          </p:cNvSpPr>
          <p:nvPr>
            <p:ph type="body" idx="1"/>
          </p:nvPr>
        </p:nvSpPr>
        <p:spPr>
          <a:xfrm>
            <a:off x="735459" y="745544"/>
            <a:ext cx="10515600" cy="5366911"/>
          </a:xfrm>
          <a:prstGeom prst="rect">
            <a:avLst/>
          </a:prstGeom>
          <a:noFill/>
          <a:ln>
            <a:noFill/>
          </a:ln>
        </p:spPr>
        <p:txBody>
          <a:bodyPr spcFirstLastPara="1" wrap="square" lIns="91425" tIns="45700" rIns="91425" bIns="45700" anchor="t" anchorCtr="0">
            <a:normAutofit fontScale="77500" lnSpcReduction="20000"/>
          </a:bodyPr>
          <a:lstStyle/>
          <a:p>
            <a:pPr marL="0" lvl="0" indent="0" algn="l" rtl="0">
              <a:lnSpc>
                <a:spcPct val="90000"/>
              </a:lnSpc>
              <a:spcBef>
                <a:spcPts val="0"/>
              </a:spcBef>
              <a:spcAft>
                <a:spcPts val="0"/>
              </a:spcAft>
              <a:buClr>
                <a:schemeClr val="dk1"/>
              </a:buClr>
              <a:buSzPct val="100000"/>
              <a:buNone/>
            </a:pPr>
            <a:r>
              <a:rPr lang="en-AU"/>
              <a:t>If event organisers recognise the existence of FOMO (Fear of Missing Out) in an event setting, </a:t>
            </a:r>
            <a:endParaRPr/>
          </a:p>
          <a:p>
            <a:pPr marL="0" lvl="0" indent="0" algn="l" rtl="0">
              <a:lnSpc>
                <a:spcPct val="90000"/>
              </a:lnSpc>
              <a:spcBef>
                <a:spcPts val="1000"/>
              </a:spcBef>
              <a:spcAft>
                <a:spcPts val="0"/>
              </a:spcAft>
              <a:buClr>
                <a:schemeClr val="dk1"/>
              </a:buClr>
              <a:buSzPct val="100000"/>
              <a:buNone/>
            </a:pPr>
            <a:r>
              <a:rPr lang="en-AU"/>
              <a:t>they should try to ‘understand the experience from an attendee’s perspective’ (Alderton, 2019). </a:t>
            </a:r>
            <a:endParaRPr/>
          </a:p>
          <a:p>
            <a:pPr marL="0" lvl="0" indent="0" algn="l" rtl="0">
              <a:lnSpc>
                <a:spcPct val="90000"/>
              </a:lnSpc>
              <a:spcBef>
                <a:spcPts val="1000"/>
              </a:spcBef>
              <a:spcAft>
                <a:spcPts val="0"/>
              </a:spcAft>
              <a:buClr>
                <a:schemeClr val="dk1"/>
              </a:buClr>
              <a:buSzPct val="100000"/>
              <a:buNone/>
            </a:pPr>
            <a:endParaRPr/>
          </a:p>
          <a:p>
            <a:pPr marL="0" lvl="0" indent="0" algn="l" rtl="0">
              <a:lnSpc>
                <a:spcPct val="90000"/>
              </a:lnSpc>
              <a:spcBef>
                <a:spcPts val="1000"/>
              </a:spcBef>
              <a:spcAft>
                <a:spcPts val="0"/>
              </a:spcAft>
              <a:buClr>
                <a:schemeClr val="dk1"/>
              </a:buClr>
              <a:buSzPct val="100000"/>
              <a:buNone/>
            </a:pPr>
            <a:r>
              <a:rPr lang="en-AU"/>
              <a:t>To determine what kind of event would be satisfying and engaging for potential attendees, the event organiser should: </a:t>
            </a:r>
            <a:endParaRPr/>
          </a:p>
          <a:p>
            <a:pPr marL="228600" lvl="0" indent="-228600" algn="l" rtl="0">
              <a:lnSpc>
                <a:spcPct val="90000"/>
              </a:lnSpc>
              <a:spcBef>
                <a:spcPts val="1000"/>
              </a:spcBef>
              <a:spcAft>
                <a:spcPts val="0"/>
              </a:spcAft>
              <a:buClr>
                <a:schemeClr val="dk1"/>
              </a:buClr>
              <a:buSzPct val="100000"/>
              <a:buChar char="•"/>
            </a:pPr>
            <a:r>
              <a:rPr lang="en-AU"/>
              <a:t>becoming ‘audience-centric’;</a:t>
            </a:r>
            <a:endParaRPr/>
          </a:p>
          <a:p>
            <a:pPr marL="228600" lvl="0" indent="-228600" algn="l" rtl="0">
              <a:lnSpc>
                <a:spcPct val="90000"/>
              </a:lnSpc>
              <a:spcBef>
                <a:spcPts val="1000"/>
              </a:spcBef>
              <a:spcAft>
                <a:spcPts val="0"/>
              </a:spcAft>
              <a:buClr>
                <a:schemeClr val="dk1"/>
              </a:buClr>
              <a:buSzPct val="100000"/>
              <a:buChar char="•"/>
            </a:pPr>
            <a:r>
              <a:rPr lang="en-AU"/>
              <a:t>use social networks;</a:t>
            </a:r>
            <a:endParaRPr/>
          </a:p>
          <a:p>
            <a:pPr marL="228600" lvl="0" indent="-228600" algn="l" rtl="0">
              <a:lnSpc>
                <a:spcPct val="90000"/>
              </a:lnSpc>
              <a:spcBef>
                <a:spcPts val="1000"/>
              </a:spcBef>
              <a:spcAft>
                <a:spcPts val="0"/>
              </a:spcAft>
              <a:buClr>
                <a:schemeClr val="dk1"/>
              </a:buClr>
              <a:buSzPct val="100000"/>
              <a:buChar char="•"/>
            </a:pPr>
            <a:r>
              <a:rPr lang="en-AU"/>
              <a:t>conduct surveys and focus groups; </a:t>
            </a:r>
            <a:endParaRPr/>
          </a:p>
          <a:p>
            <a:pPr marL="228600" lvl="0" indent="-228600" algn="l" rtl="0">
              <a:lnSpc>
                <a:spcPct val="90000"/>
              </a:lnSpc>
              <a:spcBef>
                <a:spcPts val="1000"/>
              </a:spcBef>
              <a:spcAft>
                <a:spcPts val="0"/>
              </a:spcAft>
              <a:buClr>
                <a:schemeClr val="dk1"/>
              </a:buClr>
              <a:buSzPct val="100000"/>
              <a:buChar char="•"/>
            </a:pPr>
            <a:r>
              <a:rPr lang="en-AU"/>
              <a:t>listen to the event attendees prior to the event;</a:t>
            </a:r>
            <a:endParaRPr/>
          </a:p>
          <a:p>
            <a:pPr marL="228600" lvl="0" indent="-228600" algn="l" rtl="0">
              <a:lnSpc>
                <a:spcPct val="90000"/>
              </a:lnSpc>
              <a:spcBef>
                <a:spcPts val="1000"/>
              </a:spcBef>
              <a:spcAft>
                <a:spcPts val="0"/>
              </a:spcAft>
              <a:buClr>
                <a:schemeClr val="dk1"/>
              </a:buClr>
              <a:buSzPct val="100000"/>
              <a:buChar char="•"/>
            </a:pPr>
            <a:r>
              <a:rPr lang="en-AU"/>
              <a:t>develop stronger relationships with the attendee; </a:t>
            </a:r>
            <a:endParaRPr/>
          </a:p>
          <a:p>
            <a:pPr marL="228600" lvl="0" indent="-228600" algn="l" rtl="0">
              <a:lnSpc>
                <a:spcPct val="90000"/>
              </a:lnSpc>
              <a:spcBef>
                <a:spcPts val="1000"/>
              </a:spcBef>
              <a:spcAft>
                <a:spcPts val="0"/>
              </a:spcAft>
              <a:buClr>
                <a:schemeClr val="dk1"/>
              </a:buClr>
              <a:buSzPct val="100000"/>
              <a:buChar char="•"/>
            </a:pPr>
            <a:r>
              <a:rPr lang="en-AU"/>
              <a:t>build anticipation;</a:t>
            </a:r>
            <a:endParaRPr/>
          </a:p>
          <a:p>
            <a:pPr marL="228600" lvl="0" indent="-228600" algn="l" rtl="0">
              <a:lnSpc>
                <a:spcPct val="90000"/>
              </a:lnSpc>
              <a:spcBef>
                <a:spcPts val="1000"/>
              </a:spcBef>
              <a:spcAft>
                <a:spcPts val="0"/>
              </a:spcAft>
              <a:buClr>
                <a:schemeClr val="dk1"/>
              </a:buClr>
              <a:buSzPct val="100000"/>
              <a:buChar char="•"/>
            </a:pPr>
            <a:r>
              <a:rPr lang="en-AU"/>
              <a:t>give meaning to the event experience; and, </a:t>
            </a:r>
            <a:endParaRPr/>
          </a:p>
          <a:p>
            <a:pPr marL="228600" lvl="0" indent="-228600" algn="l" rtl="0">
              <a:lnSpc>
                <a:spcPct val="90000"/>
              </a:lnSpc>
              <a:spcBef>
                <a:spcPts val="1000"/>
              </a:spcBef>
              <a:spcAft>
                <a:spcPts val="0"/>
              </a:spcAft>
              <a:buClr>
                <a:schemeClr val="dk1"/>
              </a:buClr>
              <a:buSzPct val="100000"/>
              <a:buChar char="•"/>
            </a:pPr>
            <a:r>
              <a:rPr lang="en-AU"/>
              <a:t>generate the feeling that if they don’t attend, they will miss out on something special (Alderton, 2019). </a:t>
            </a:r>
            <a:endParaRPr/>
          </a:p>
          <a:p>
            <a:pPr marL="0" lvl="0" indent="0" algn="l" rtl="0">
              <a:lnSpc>
                <a:spcPct val="90000"/>
              </a:lnSpc>
              <a:spcBef>
                <a:spcPts val="1000"/>
              </a:spcBef>
              <a:spcAft>
                <a:spcPts val="0"/>
              </a:spcAft>
              <a:buClr>
                <a:schemeClr val="dk1"/>
              </a:buClr>
              <a:buSzPct val="100000"/>
              <a:buNone/>
            </a:pPr>
            <a:endParaRPr/>
          </a:p>
        </p:txBody>
      </p:sp>
      <p:sp>
        <p:nvSpPr>
          <p:cNvPr id="141" name="Google Shape;141;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8"/>
          <p:cNvSpPr txBox="1">
            <a:spLocks noGrp="1"/>
          </p:cNvSpPr>
          <p:nvPr>
            <p:ph type="title"/>
          </p:nvPr>
        </p:nvSpPr>
        <p:spPr>
          <a:xfrm>
            <a:off x="735459" y="119489"/>
            <a:ext cx="10515600" cy="7778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Introduction</a:t>
            </a:r>
            <a:endParaRPr/>
          </a:p>
        </p:txBody>
      </p:sp>
      <p:sp>
        <p:nvSpPr>
          <p:cNvPr id="148" name="Google Shape;148;p8"/>
          <p:cNvSpPr txBox="1">
            <a:spLocks noGrp="1"/>
          </p:cNvSpPr>
          <p:nvPr>
            <p:ph type="body" idx="1"/>
          </p:nvPr>
        </p:nvSpPr>
        <p:spPr>
          <a:xfrm>
            <a:off x="735459" y="745544"/>
            <a:ext cx="10977080" cy="5366911"/>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chemeClr val="dk1"/>
              </a:buClr>
              <a:buSzPct val="100000"/>
              <a:buNone/>
            </a:pPr>
            <a:r>
              <a:rPr lang="en-AU"/>
              <a:t>Events in the future: </a:t>
            </a:r>
            <a:endParaRPr/>
          </a:p>
          <a:p>
            <a:pPr marL="0" lvl="0" indent="0" algn="l" rtl="0">
              <a:lnSpc>
                <a:spcPct val="90000"/>
              </a:lnSpc>
              <a:spcBef>
                <a:spcPts val="1000"/>
              </a:spcBef>
              <a:spcAft>
                <a:spcPts val="0"/>
              </a:spcAft>
              <a:buClr>
                <a:schemeClr val="dk1"/>
              </a:buClr>
              <a:buSzPct val="100000"/>
              <a:buNone/>
            </a:pPr>
            <a:r>
              <a:rPr lang="en-AU"/>
              <a:t>When an individual travels to attend an event they are likely to continue to want to:</a:t>
            </a:r>
            <a:endParaRPr/>
          </a:p>
          <a:p>
            <a:pPr marL="228600" lvl="0" indent="-228600" algn="l" rtl="0">
              <a:lnSpc>
                <a:spcPct val="90000"/>
              </a:lnSpc>
              <a:spcBef>
                <a:spcPts val="1000"/>
              </a:spcBef>
              <a:spcAft>
                <a:spcPts val="0"/>
              </a:spcAft>
              <a:buClr>
                <a:schemeClr val="dk1"/>
              </a:buClr>
              <a:buSzPct val="100000"/>
              <a:buChar char="•"/>
            </a:pPr>
            <a:r>
              <a:rPr lang="en-AU"/>
              <a:t>engage in sightseeing and experiences at the destination, </a:t>
            </a:r>
            <a:endParaRPr/>
          </a:p>
          <a:p>
            <a:pPr marL="228600" lvl="0" indent="-228600" algn="l" rtl="0">
              <a:lnSpc>
                <a:spcPct val="90000"/>
              </a:lnSpc>
              <a:spcBef>
                <a:spcPts val="1000"/>
              </a:spcBef>
              <a:spcAft>
                <a:spcPts val="0"/>
              </a:spcAft>
              <a:buClr>
                <a:schemeClr val="dk1"/>
              </a:buClr>
              <a:buSzPct val="100000"/>
              <a:buChar char="•"/>
            </a:pPr>
            <a:r>
              <a:rPr lang="en-AU"/>
              <a:t>to sample the food and </a:t>
            </a:r>
            <a:endParaRPr/>
          </a:p>
          <a:p>
            <a:pPr marL="228600" lvl="0" indent="-228600" algn="l" rtl="0">
              <a:lnSpc>
                <a:spcPct val="90000"/>
              </a:lnSpc>
              <a:spcBef>
                <a:spcPts val="1000"/>
              </a:spcBef>
              <a:spcAft>
                <a:spcPts val="0"/>
              </a:spcAft>
              <a:buClr>
                <a:schemeClr val="dk1"/>
              </a:buClr>
              <a:buSzPct val="100000"/>
              <a:buChar char="•"/>
            </a:pPr>
            <a:r>
              <a:rPr lang="en-AU"/>
              <a:t>learn about the culture and history of the area. </a:t>
            </a:r>
            <a:endParaRPr/>
          </a:p>
          <a:p>
            <a:pPr marL="0" lvl="0" indent="0" algn="l" rtl="0">
              <a:lnSpc>
                <a:spcPct val="90000"/>
              </a:lnSpc>
              <a:spcBef>
                <a:spcPts val="1000"/>
              </a:spcBef>
              <a:spcAft>
                <a:spcPts val="0"/>
              </a:spcAft>
              <a:buClr>
                <a:schemeClr val="dk1"/>
              </a:buClr>
              <a:buSzPct val="100000"/>
              <a:buNone/>
            </a:pPr>
            <a:endParaRPr/>
          </a:p>
          <a:p>
            <a:pPr marL="0" lvl="0" indent="0" algn="l" rtl="0">
              <a:lnSpc>
                <a:spcPct val="90000"/>
              </a:lnSpc>
              <a:spcBef>
                <a:spcPts val="1000"/>
              </a:spcBef>
              <a:spcAft>
                <a:spcPts val="0"/>
              </a:spcAft>
              <a:buClr>
                <a:schemeClr val="dk1"/>
              </a:buClr>
              <a:buSzPct val="100000"/>
              <a:buNone/>
            </a:pPr>
            <a:r>
              <a:rPr lang="en-AU"/>
              <a:t>Event organisers should:</a:t>
            </a:r>
            <a:endParaRPr/>
          </a:p>
          <a:p>
            <a:pPr marL="228600" lvl="0" indent="-228600" algn="l" rtl="0">
              <a:lnSpc>
                <a:spcPct val="90000"/>
              </a:lnSpc>
              <a:spcBef>
                <a:spcPts val="1000"/>
              </a:spcBef>
              <a:spcAft>
                <a:spcPts val="0"/>
              </a:spcAft>
              <a:buClr>
                <a:schemeClr val="dk1"/>
              </a:buClr>
              <a:buSzPct val="100000"/>
              <a:buChar char="•"/>
            </a:pPr>
            <a:r>
              <a:rPr lang="en-AU"/>
              <a:t>expose the attendees to the local culture and connect them with the community to increase engagement (BusinessMirror, 2019). </a:t>
            </a:r>
            <a:endParaRPr/>
          </a:p>
          <a:p>
            <a:pPr marL="228600" lvl="0" indent="-228600" algn="l" rtl="0">
              <a:lnSpc>
                <a:spcPct val="90000"/>
              </a:lnSpc>
              <a:spcBef>
                <a:spcPts val="1000"/>
              </a:spcBef>
              <a:spcAft>
                <a:spcPts val="0"/>
              </a:spcAft>
              <a:buClr>
                <a:schemeClr val="dk1"/>
              </a:buClr>
              <a:buSzPct val="100000"/>
              <a:buChar char="•"/>
            </a:pPr>
            <a:r>
              <a:rPr lang="en-AU"/>
              <a:t>Select an appropriate destination that provides high quality local dining experiences, cultural interactions and other activities which can be engaged in before or after the main event to be attended. </a:t>
            </a:r>
            <a:endParaRPr/>
          </a:p>
        </p:txBody>
      </p:sp>
      <p:sp>
        <p:nvSpPr>
          <p:cNvPr id="149" name="Google Shape;149;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9"/>
          <p:cNvSpPr txBox="1">
            <a:spLocks noGrp="1"/>
          </p:cNvSpPr>
          <p:nvPr>
            <p:ph type="title"/>
          </p:nvPr>
        </p:nvSpPr>
        <p:spPr>
          <a:xfrm>
            <a:off x="838200" y="136525"/>
            <a:ext cx="10515600" cy="7778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Event Sustainability and Inclusivity</a:t>
            </a:r>
            <a:endParaRPr/>
          </a:p>
        </p:txBody>
      </p:sp>
      <p:sp>
        <p:nvSpPr>
          <p:cNvPr id="156" name="Google Shape;156;p9"/>
          <p:cNvSpPr txBox="1">
            <a:spLocks noGrp="1"/>
          </p:cNvSpPr>
          <p:nvPr>
            <p:ph type="body" idx="1"/>
          </p:nvPr>
        </p:nvSpPr>
        <p:spPr>
          <a:xfrm>
            <a:off x="838200" y="914400"/>
            <a:ext cx="10515600" cy="538106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AU"/>
              <a:t>Events in the future will continue to grapple with issues concerning sustainability which will reflect in:</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AU"/>
              <a:t>the travel of attendees to and from the event which can generate significant greenhouse gas emissions. </a:t>
            </a:r>
            <a:endParaRPr/>
          </a:p>
          <a:p>
            <a:pPr marL="228600" lvl="0" indent="-228600" algn="l" rtl="0">
              <a:lnSpc>
                <a:spcPct val="90000"/>
              </a:lnSpc>
              <a:spcBef>
                <a:spcPts val="1000"/>
              </a:spcBef>
              <a:spcAft>
                <a:spcPts val="0"/>
              </a:spcAft>
              <a:buClr>
                <a:schemeClr val="dk1"/>
              </a:buClr>
              <a:buSzPts val="2800"/>
              <a:buChar char="•"/>
            </a:pPr>
            <a:r>
              <a:rPr lang="en-AU"/>
              <a:t>the increase in distance attendance via video conference software. </a:t>
            </a:r>
            <a:endParaRPr/>
          </a:p>
          <a:p>
            <a:pPr marL="228600" lvl="0" indent="-5080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chemeClr val="dk1"/>
              </a:buClr>
              <a:buSzPts val="2800"/>
              <a:buNone/>
            </a:pPr>
            <a:r>
              <a:rPr lang="en-AU"/>
              <a:t>This may satisfy organisational and government policy on ensuring that staff travelling to events reduce their carbon footprint. </a:t>
            </a:r>
            <a:endParaRPr/>
          </a:p>
        </p:txBody>
      </p:sp>
      <p:sp>
        <p:nvSpPr>
          <p:cNvPr id="157" name="Google Shape;157;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2020</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2535</Words>
  <Application>Microsoft Office PowerPoint</Application>
  <PresentationFormat>Widescreen</PresentationFormat>
  <Paragraphs>258</Paragraphs>
  <Slides>26</Slides>
  <Notes>26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Office Theme</vt:lpstr>
      <vt:lpstr>PowerPoint Presentation</vt:lpstr>
      <vt:lpstr>Chapter Outline</vt:lpstr>
      <vt:lpstr>Introduction</vt:lpstr>
      <vt:lpstr>Introduction</vt:lpstr>
      <vt:lpstr>Introduction</vt:lpstr>
      <vt:lpstr>Introduction</vt:lpstr>
      <vt:lpstr>Introduction</vt:lpstr>
      <vt:lpstr>Introduction</vt:lpstr>
      <vt:lpstr>Event Sustainability and Inclusivity</vt:lpstr>
      <vt:lpstr>Event Sustainability and Inclusivity</vt:lpstr>
      <vt:lpstr>Event Sustainability and Inclusivity</vt:lpstr>
      <vt:lpstr>Event Sustainability and Inclusivity</vt:lpstr>
      <vt:lpstr>Event Sustainability and Inclusivity</vt:lpstr>
      <vt:lpstr>Event Sustainability and Inclusivity</vt:lpstr>
      <vt:lpstr>Event Sustainability and Inclusivity</vt:lpstr>
      <vt:lpstr>Business Events in the Future</vt:lpstr>
      <vt:lpstr>Business Events in the Future</vt:lpstr>
      <vt:lpstr>Business Events in the Future</vt:lpstr>
      <vt:lpstr>Business Events in the Future</vt:lpstr>
      <vt:lpstr>Use of Event Technology</vt:lpstr>
      <vt:lpstr>Use of Event Technology</vt:lpstr>
      <vt:lpstr>Use of Event Technology</vt:lpstr>
      <vt:lpstr>Safety and Security</vt:lpstr>
      <vt:lpstr>Summary</vt:lpstr>
      <vt:lpstr>Summary</vt:lpstr>
      <vt:lpstr>Case Study and 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Sally North</dc:creator>
  <cp:lastModifiedBy>Sally North</cp:lastModifiedBy>
  <cp:revision>1</cp:revision>
  <dcterms:created xsi:type="dcterms:W3CDTF">2016-07-13T11:20:36Z</dcterms:created>
  <dcterms:modified xsi:type="dcterms:W3CDTF">2024-12-05T10:16:49Z</dcterms:modified>
</cp:coreProperties>
</file>